
<file path=[Content_Types].xml><?xml version="1.0" encoding="utf-8"?>
<Types xmlns="http://schemas.openxmlformats.org/package/2006/content-types">
  <Default Extension="doc" ContentType="application/msword"/>
  <Default Extension="docx" ContentType="application/vnd.openxmlformats-officedocument.wordprocessingml.document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06" r:id="rId1"/>
  </p:sldMasterIdLst>
  <p:notesMasterIdLst>
    <p:notesMasterId r:id="rId14"/>
  </p:notesMasterIdLst>
  <p:handoutMasterIdLst>
    <p:handoutMasterId r:id="rId15"/>
  </p:handoutMasterIdLst>
  <p:sldIdLst>
    <p:sldId id="729" r:id="rId2"/>
    <p:sldId id="739" r:id="rId3"/>
    <p:sldId id="740" r:id="rId4"/>
    <p:sldId id="741" r:id="rId5"/>
    <p:sldId id="742" r:id="rId6"/>
    <p:sldId id="744" r:id="rId7"/>
    <p:sldId id="743" r:id="rId8"/>
    <p:sldId id="745" r:id="rId9"/>
    <p:sldId id="746" r:id="rId10"/>
    <p:sldId id="749" r:id="rId11"/>
    <p:sldId id="748" r:id="rId12"/>
    <p:sldId id="747" r:id="rId13"/>
  </p:sldIdLst>
  <p:sldSz cx="9144000" cy="6858000" type="screen4x3"/>
  <p:notesSz cx="6858000" cy="987425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  <a:srgbClr val="000066"/>
    <a:srgbClr val="0070C0"/>
    <a:srgbClr val="333399"/>
    <a:srgbClr val="FF0000"/>
    <a:srgbClr val="FFFF00"/>
    <a:srgbClr val="94B6D2"/>
    <a:srgbClr val="0000CC"/>
    <a:srgbClr val="996600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8" autoAdjust="0"/>
    <p:restoredTop sz="94660" autoAdjust="0"/>
  </p:normalViewPr>
  <p:slideViewPr>
    <p:cSldViewPr>
      <p:cViewPr>
        <p:scale>
          <a:sx n="78" d="100"/>
          <a:sy n="78" d="100"/>
        </p:scale>
        <p:origin x="812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45" d="100"/>
          <a:sy n="45" d="100"/>
        </p:scale>
        <p:origin x="-3000" y="-102"/>
      </p:cViewPr>
      <p:guideLst>
        <p:guide orient="horz" pos="311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7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72004" cy="4947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002" tIns="44001" rIns="88002" bIns="44001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3737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463" y="1"/>
            <a:ext cx="2972004" cy="4947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002" tIns="44001" rIns="88002" bIns="44001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3737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378011"/>
            <a:ext cx="2972004" cy="4947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002" tIns="44001" rIns="88002" bIns="44001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3737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463" y="9378011"/>
            <a:ext cx="2972004" cy="4947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8002" tIns="44001" rIns="88002" bIns="44001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100">
                <a:latin typeface="Arial" charset="0"/>
              </a:defRPr>
            </a:lvl1pPr>
          </a:lstStyle>
          <a:p>
            <a:pPr>
              <a:defRPr/>
            </a:pPr>
            <a:fld id="{256F537F-2DAC-4FD3-8BA3-71FB545F218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32525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wmf>
</file>

<file path=ppt/media/image2.jpeg>
</file>

<file path=ppt/media/image3.jpeg>
</file>

<file path=ppt/media/image4.jpeg>
</file>

<file path=ppt/media/image5.jpeg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004" cy="493177"/>
          </a:xfrm>
          <a:prstGeom prst="rect">
            <a:avLst/>
          </a:prstGeom>
        </p:spPr>
        <p:txBody>
          <a:bodyPr vert="horz" lIns="84911" tIns="42456" rIns="84911" bIns="42456" rtlCol="0"/>
          <a:lstStyle>
            <a:lvl1pPr algn="l" eaLnBrk="1" hangingPunct="1">
              <a:defRPr sz="11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463" y="0"/>
            <a:ext cx="2972004" cy="493177"/>
          </a:xfrm>
          <a:prstGeom prst="rect">
            <a:avLst/>
          </a:prstGeom>
        </p:spPr>
        <p:txBody>
          <a:bodyPr vert="horz" lIns="84911" tIns="42456" rIns="84911" bIns="42456" rtlCol="0"/>
          <a:lstStyle>
            <a:lvl1pPr algn="r" eaLnBrk="1" hangingPunct="1">
              <a:defRPr sz="11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7895E09E-9B76-466E-9BB7-A570ADEDBFF5}" type="datetimeFigureOut">
              <a:rPr lang="en-US" altLang="zh-TW" smtClean="0"/>
              <a:pPr>
                <a:defRPr/>
              </a:pPr>
              <a:t>2/13/2019</a:t>
            </a:fld>
            <a:endParaRPr lang="en-US" altLang="zh-TW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62025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4911" tIns="42456" rIns="84911" bIns="42456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495" y="4689771"/>
            <a:ext cx="5487013" cy="4443183"/>
          </a:xfrm>
          <a:prstGeom prst="rect">
            <a:avLst/>
          </a:prstGeom>
        </p:spPr>
        <p:txBody>
          <a:bodyPr vert="horz" lIns="84911" tIns="42456" rIns="84911" bIns="42456" rtlCol="0">
            <a:normAutofit/>
          </a:bodyPr>
          <a:lstStyle/>
          <a:p>
            <a:pPr lvl="0"/>
            <a:r>
              <a:rPr lang="zh-TW" altLang="en-US" noProof="0" dirty="0"/>
              <a:t>按一下以編輯母片文字樣式</a:t>
            </a:r>
          </a:p>
          <a:p>
            <a:pPr lvl="1"/>
            <a:r>
              <a:rPr lang="zh-TW" altLang="en-US" noProof="0" dirty="0"/>
              <a:t>第二層</a:t>
            </a:r>
          </a:p>
          <a:p>
            <a:pPr lvl="2"/>
            <a:r>
              <a:rPr lang="zh-TW" altLang="en-US" noProof="0" dirty="0"/>
              <a:t>第三層</a:t>
            </a:r>
          </a:p>
          <a:p>
            <a:pPr lvl="3"/>
            <a:r>
              <a:rPr lang="zh-TW" altLang="en-US" noProof="0" dirty="0"/>
              <a:t>第四層</a:t>
            </a:r>
          </a:p>
          <a:p>
            <a:pPr lvl="4"/>
            <a:r>
              <a:rPr lang="zh-TW" altLang="en-US" noProof="0" dirty="0"/>
              <a:t>第五層</a:t>
            </a:r>
            <a:endParaRPr lang="en-US" altLang="zh-TW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1" y="9379542"/>
            <a:ext cx="2972004" cy="493177"/>
          </a:xfrm>
          <a:prstGeom prst="rect">
            <a:avLst/>
          </a:prstGeom>
        </p:spPr>
        <p:txBody>
          <a:bodyPr vert="horz" lIns="84911" tIns="42456" rIns="84911" bIns="42456" rtlCol="0" anchor="b"/>
          <a:lstStyle>
            <a:lvl1pPr algn="l" eaLnBrk="1" hangingPunct="1">
              <a:defRPr sz="11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463" y="9379542"/>
            <a:ext cx="2972004" cy="493177"/>
          </a:xfrm>
          <a:prstGeom prst="rect">
            <a:avLst/>
          </a:prstGeom>
        </p:spPr>
        <p:txBody>
          <a:bodyPr vert="horz" wrap="square" lIns="84911" tIns="42456" rIns="84911" bIns="42456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100">
                <a:latin typeface="Arial" charset="0"/>
              </a:defRPr>
            </a:lvl1pPr>
          </a:lstStyle>
          <a:p>
            <a:pPr>
              <a:defRPr/>
            </a:pPr>
            <a:fld id="{A1958684-9483-42EF-AE3D-71EED9A7FC8E}" type="slidenum">
              <a:rPr lang="en-US" altLang="zh-TW" smtClean="0"/>
              <a:pPr>
                <a:defRPr/>
              </a:pPr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677617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9"/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5" name="矩形 10"/>
          <p:cNvSpPr/>
          <p:nvPr/>
        </p:nvSpPr>
        <p:spPr>
          <a:xfrm>
            <a:off x="-9525" y="6053138"/>
            <a:ext cx="2249488" cy="7127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6" name="矩形 11"/>
          <p:cNvSpPr/>
          <p:nvPr/>
        </p:nvSpPr>
        <p:spPr>
          <a:xfrm>
            <a:off x="2359025" y="6043613"/>
            <a:ext cx="6784975" cy="7143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10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76200" y="6069013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11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085975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12" name="投影片編號版面配置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073FB3B6-0F2E-4DA7-8D37-D10D98A8F5A2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2359025" y="6043612"/>
            <a:ext cx="6784975" cy="711201"/>
          </a:xfr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none"/>
        </p:style>
        <p:txBody>
          <a:bodyPr anchor="ctr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Corbel" panose="020B05030202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itle 9"/>
          <p:cNvSpPr txBox="1">
            <a:spLocks/>
          </p:cNvSpPr>
          <p:nvPr userDrawn="1"/>
        </p:nvSpPr>
        <p:spPr>
          <a:xfrm>
            <a:off x="2359025" y="4042060"/>
            <a:ext cx="6480175" cy="18285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0070C0"/>
                </a:solidFill>
                <a:latin typeface="Corbel" panose="020B0503020204020204" pitchFamily="34" charset="0"/>
                <a:ea typeface="+mj-ea"/>
                <a:cs typeface="Arial" panose="020B0604020202020204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/>
                <a:ea typeface="微軟正黑體" pitchFamily="34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/>
                <a:ea typeface="微軟正黑體" pitchFamily="34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/>
                <a:ea typeface="微軟正黑體" pitchFamily="34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/>
                <a:ea typeface="微軟正黑體" pitchFamily="34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/>
                <a:ea typeface="微軟正黑體" pitchFamily="34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/>
                <a:ea typeface="微軟正黑體" pitchFamily="34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/>
                <a:ea typeface="微軟正黑體" pitchFamily="34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/>
                <a:ea typeface="微軟正黑體" pitchFamily="34" charset="-120"/>
              </a:defRPr>
            </a:lvl9pPr>
          </a:lstStyle>
          <a:p>
            <a:r>
              <a:rPr kumimoji="0" lang="en-US" dirty="0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26" y="336010"/>
            <a:ext cx="6571060" cy="706964"/>
          </a:xfrm>
        </p:spPr>
        <p:txBody>
          <a:bodyPr>
            <a:normAutofit/>
          </a:bodyPr>
          <a:lstStyle>
            <a:lvl1pPr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603500"/>
            <a:ext cx="6619244" cy="3416300"/>
          </a:xfrm>
        </p:spPr>
        <p:txBody>
          <a:bodyPr>
            <a:normAutofit/>
          </a:bodyPr>
          <a:lstStyle>
            <a:lvl1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2017-09-27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803140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EWB 4'x8' A-W (green and organ)">
            <a:extLst>
              <a:ext uri="{FF2B5EF4-FFF2-40B4-BE49-F238E27FC236}">
                <a16:creationId xmlns:a16="http://schemas.microsoft.com/office/drawing/2014/main" id="{572A099C-916A-4715-A8E6-2739DAE5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959" t="16006" r="6244" b="16183"/>
          <a:stretch>
            <a:fillRect/>
          </a:stretch>
        </p:blipFill>
        <p:spPr bwMode="auto">
          <a:xfrm>
            <a:off x="6880536" y="85725"/>
            <a:ext cx="2082489" cy="822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89614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9600" y="1628800"/>
            <a:ext cx="8153400" cy="4495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區段標題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9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5" name="矩形 10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  <a:prstGeom prst="rect">
            <a:avLst/>
          </a:prstGeo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7" name="日期版面配置區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8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5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9" name="頁尾版面配置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1377156" y="1600200"/>
            <a:ext cx="7766844" cy="990600"/>
          </a:xfr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none"/>
        </p:style>
        <p:txBody>
          <a:bodyPr anchor="ctr">
            <a:noAutofit/>
          </a:bodyPr>
          <a:lstStyle>
            <a:lvl1pPr marL="0" indent="0">
              <a:buNone/>
              <a:defRPr sz="4400" b="0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6"/>
          </p:nvPr>
        </p:nvSpPr>
        <p:spPr>
          <a:xfrm>
            <a:off x="1371600" y="2743200"/>
            <a:ext cx="7123113" cy="1621904"/>
          </a:xfrm>
          <a:noFill/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none"/>
        </p:style>
        <p:txBody>
          <a:bodyPr anchor="t"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Corbel" panose="020B05030202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版面配置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6" name="投影片編號版面配置區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4AE83D-E338-4767-829B-05DF1160EDEB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7" name="頁尾版面配置區 11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pic>
        <p:nvPicPr>
          <p:cNvPr id="8" name="Picture 9" descr="EWB 4'x8' A-W (green and organ)">
            <a:extLst>
              <a:ext uri="{FF2B5EF4-FFF2-40B4-BE49-F238E27FC236}">
                <a16:creationId xmlns:a16="http://schemas.microsoft.com/office/drawing/2014/main" id="{572A099C-916A-4715-A8E6-2739DAE5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959" t="16006" r="6244" b="16183"/>
          <a:stretch>
            <a:fillRect/>
          </a:stretch>
        </p:blipFill>
        <p:spPr bwMode="auto">
          <a:xfrm>
            <a:off x="6880536" y="85725"/>
            <a:ext cx="2082489" cy="822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44901" y="1589567"/>
            <a:ext cx="3886199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1589567"/>
            <a:ext cx="3886199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9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89614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版面配置區 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8" name="投影片編號版面配置區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84CA9A-6EEC-45DB-BA92-7BCFE120D5F7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9" name="頁尾版面配置區 13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pic>
        <p:nvPicPr>
          <p:cNvPr id="10" name="Picture 9" descr="EWB 4'x8' A-W (green and organ)">
            <a:extLst>
              <a:ext uri="{FF2B5EF4-FFF2-40B4-BE49-F238E27FC236}">
                <a16:creationId xmlns:a16="http://schemas.microsoft.com/office/drawing/2014/main" id="{572A099C-916A-4715-A8E6-2739DAE5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959" t="16006" r="6244" b="16183"/>
          <a:stretch>
            <a:fillRect/>
          </a:stretch>
        </p:blipFill>
        <p:spPr bwMode="auto">
          <a:xfrm>
            <a:off x="6880536" y="85725"/>
            <a:ext cx="2082489" cy="822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44901" y="2438400"/>
            <a:ext cx="3886199" cy="35828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09600" y="2438400"/>
            <a:ext cx="3886199" cy="3581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609599" y="1752600"/>
            <a:ext cx="3886199" cy="640080"/>
          </a:xfrm>
          <a:ln/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none"/>
        </p:style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6"/>
          </p:nvPr>
        </p:nvSpPr>
        <p:spPr>
          <a:xfrm>
            <a:off x="4844900" y="1752600"/>
            <a:ext cx="3886199" cy="640080"/>
          </a:xfrm>
          <a:solidFill>
            <a:schemeClr val="accent4"/>
          </a:solidFill>
          <a:ln/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none"/>
        </p:style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itle 9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89614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4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5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pic>
        <p:nvPicPr>
          <p:cNvPr id="6" name="Picture 9" descr="EWB 4'x8' A-W (green and organ)">
            <a:extLst>
              <a:ext uri="{FF2B5EF4-FFF2-40B4-BE49-F238E27FC236}">
                <a16:creationId xmlns:a16="http://schemas.microsoft.com/office/drawing/2014/main" id="{572A099C-916A-4715-A8E6-2739DAE5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959" t="16006" r="6244" b="16183"/>
          <a:stretch>
            <a:fillRect/>
          </a:stretch>
        </p:blipFill>
        <p:spPr bwMode="auto">
          <a:xfrm>
            <a:off x="6880536" y="85725"/>
            <a:ext cx="2082489" cy="822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28800"/>
            <a:ext cx="8153400" cy="44640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89614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60BB3C98-045A-439C-BEB1-6AB825C2FE67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版面配置區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6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7" name="投影片編號版面配置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B9FA1F-567F-4C99-9EF0-13AA82889353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pic>
        <p:nvPicPr>
          <p:cNvPr id="8" name="Picture 9" descr="EWB 4'x8' A-W (green and organ)">
            <a:extLst>
              <a:ext uri="{FF2B5EF4-FFF2-40B4-BE49-F238E27FC236}">
                <a16:creationId xmlns:a16="http://schemas.microsoft.com/office/drawing/2014/main" id="{572A099C-916A-4715-A8E6-2739DAE5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959" t="16006" r="6244" b="16183"/>
          <a:stretch>
            <a:fillRect/>
          </a:stretch>
        </p:blipFill>
        <p:spPr bwMode="auto">
          <a:xfrm>
            <a:off x="6880536" y="85725"/>
            <a:ext cx="2082489" cy="822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362200" y="1752600"/>
            <a:ext cx="6400800" cy="4419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609600" y="1752600"/>
            <a:ext cx="1600200" cy="4419600"/>
          </a:xfrm>
          <a:ln/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itle 9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89614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含標題的圖片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/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6" name="矩形 10"/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7" name="矩形 11"/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8" name="矩形 12"/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9" name="日期版面配置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10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pPr>
              <a:defRPr/>
            </a:pPr>
            <a:fld id="{692145EF-D846-47F7-B4E1-67A9BBE51989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sp>
        <p:nvSpPr>
          <p:cNvPr id="11" name="頁尾版面配置區 13"/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1552691" y="4664074"/>
            <a:ext cx="7581784" cy="703263"/>
          </a:xfr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none"/>
        </p:style>
        <p:txBody>
          <a:bodyPr anchor="ctr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/>
          </p:nvPr>
        </p:nvSpPr>
        <p:spPr>
          <a:xfrm>
            <a:off x="1552691" y="0"/>
            <a:ext cx="7604072" cy="4572000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none"/>
        </p:style>
        <p:txBody>
          <a:bodyPr anchor="t">
            <a:no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Corbel" panose="020B05030202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1605078" y="5486400"/>
            <a:ext cx="7310322" cy="678904"/>
          </a:xfrm>
          <a:noFill/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none"/>
        </p:style>
        <p:txBody>
          <a:bodyPr anchor="t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  <a:latin typeface="Corbel" panose="020B05030202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609600" y="6248400"/>
            <a:ext cx="542131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altLang="zh-TW" dirty="0"/>
          </a:p>
        </p:txBody>
      </p:sp>
      <p:sp>
        <p:nvSpPr>
          <p:cNvPr id="7" name="矩形 6"/>
          <p:cNvSpPr/>
          <p:nvPr/>
        </p:nvSpPr>
        <p:spPr bwMode="white">
          <a:xfrm>
            <a:off x="0" y="1235075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8" name="矩形 7"/>
          <p:cNvSpPr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9" name="矩形 8"/>
          <p:cNvSpPr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kumimoji="0" lang="en-US" dirty="0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0" y="1271588"/>
            <a:ext cx="5334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 eaLnBrk="1" hangingPunct="1">
              <a:defRPr kumimoji="0" sz="1400" b="1">
                <a:solidFill>
                  <a:srgbClr val="FFFFFF"/>
                </a:solidFill>
                <a:latin typeface="Arial" charset="0"/>
              </a:defRPr>
            </a:lvl1pPr>
          </a:lstStyle>
          <a:p>
            <a:pPr>
              <a:defRPr/>
            </a:pPr>
            <a:fld id="{D5795B64-D5F8-4482-9C50-A4A661CFB471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  <p:pic>
        <p:nvPicPr>
          <p:cNvPr id="10" name="Picture 9" descr="EWB 4'x8' A-W (green and organ)">
            <a:extLst>
              <a:ext uri="{FF2B5EF4-FFF2-40B4-BE49-F238E27FC236}">
                <a16:creationId xmlns:a16="http://schemas.microsoft.com/office/drawing/2014/main" id="{572A099C-916A-4715-A8E6-2739DAE5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959" t="16006" r="6244" b="16183"/>
          <a:stretch>
            <a:fillRect/>
          </a:stretch>
        </p:blipFill>
        <p:spPr bwMode="auto">
          <a:xfrm>
            <a:off x="6880536" y="85725"/>
            <a:ext cx="2082489" cy="822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0550" y="188640"/>
            <a:ext cx="8172450" cy="9357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09600" y="1628801"/>
            <a:ext cx="8153400" cy="4464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13" r:id="rId1"/>
    <p:sldLayoutId id="2147484514" r:id="rId2"/>
    <p:sldLayoutId id="2147484515" r:id="rId3"/>
    <p:sldLayoutId id="2147484516" r:id="rId4"/>
    <p:sldLayoutId id="2147484517" r:id="rId5"/>
    <p:sldLayoutId id="2147484510" r:id="rId6"/>
    <p:sldLayoutId id="2147484518" r:id="rId7"/>
    <p:sldLayoutId id="2147484511" r:id="rId8"/>
    <p:sldLayoutId id="2147484519" r:id="rId9"/>
    <p:sldLayoutId id="2147484521" r:id="rId10"/>
  </p:sldLayoutIdLst>
  <p:transition spd="slow">
    <p:randomBar dir="vert"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rgbClr val="0070C0"/>
          </a:solidFill>
          <a:latin typeface="Corbel" panose="020B0503020204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/>
          <a:ea typeface="微軟正黑體" pitchFamily="34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/>
          <a:ea typeface="微軟正黑體" pitchFamily="34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/>
          <a:ea typeface="微軟正黑體" pitchFamily="34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/>
          <a:ea typeface="微軟正黑體" pitchFamily="34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/>
          <a:ea typeface="微軟正黑體" pitchFamily="34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/>
          <a:ea typeface="微軟正黑體" pitchFamily="34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/>
          <a:ea typeface="微軟正黑體" pitchFamily="34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/>
          <a:ea typeface="微軟正黑體" pitchFamily="34" charset="-120"/>
        </a:defRPr>
      </a:lvl9pPr>
    </p:titleStyle>
    <p:bodyStyle>
      <a:lvl1pPr marL="319088" indent="-319088" algn="l" rtl="0" eaLnBrk="1" fontAlgn="base" hangingPunct="1"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1" fontAlgn="base" hangingPunct="1"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 2" pitchFamily="18" charset="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fontAlgn="base" hangingPunct="1"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pitchFamily="2" charset="2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fontAlgn="base" hangingPunct="1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fontAlgn="base" hangingPunct="1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wmf"/><Relationship Id="rId3" Type="http://schemas.openxmlformats.org/officeDocument/2006/relationships/oleObject" Target="../embeddings/Microsoft_Word_97_-_2003_Document.doc"/><Relationship Id="rId7" Type="http://schemas.openxmlformats.org/officeDocument/2006/relationships/oleObject" Target="../embeddings/Microsoft_Word_97_-_2003_Document2.doc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wmf"/><Relationship Id="rId5" Type="http://schemas.openxmlformats.org/officeDocument/2006/relationships/oleObject" Target="../embeddings/Microsoft_Word_97_-_2003_Document1.doc"/><Relationship Id="rId4" Type="http://schemas.openxmlformats.org/officeDocument/2006/relationships/image" Target="../media/image7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0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矩形 3"/>
          <p:cNvSpPr>
            <a:spLocks noChangeArrowheads="1"/>
          </p:cNvSpPr>
          <p:nvPr/>
        </p:nvSpPr>
        <p:spPr bwMode="auto">
          <a:xfrm>
            <a:off x="539750" y="1628775"/>
            <a:ext cx="8604250" cy="4278094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marL="914400" indent="-914400">
              <a:spcBef>
                <a:spcPts val="700"/>
              </a:spcBef>
              <a:buClr>
                <a:schemeClr val="accent2"/>
              </a:buClr>
              <a:buSzPct val="60000"/>
              <a:buFont typeface="Wingdings" pitchFamily="2" charset="2"/>
              <a:buChar char=""/>
              <a:defRPr sz="2900">
                <a:solidFill>
                  <a:schemeClr val="tx1"/>
                </a:solidFill>
                <a:latin typeface="Tw Cen MT" pitchFamily="34" charset="0"/>
                <a:ea typeface="微軟正黑體" pitchFamily="34" charset="-12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SzPct val="70000"/>
              <a:buFont typeface="Wingdings 2" pitchFamily="18" charset="2"/>
              <a:buChar char=""/>
              <a:defRPr sz="2600">
                <a:solidFill>
                  <a:schemeClr val="tx1"/>
                </a:solidFill>
                <a:latin typeface="Tw Cen MT" pitchFamily="34" charset="0"/>
                <a:ea typeface="微軟正黑體" pitchFamily="34" charset="-120"/>
              </a:defRPr>
            </a:lvl2pPr>
            <a:lvl3pPr marL="1143000" indent="-228600">
              <a:spcBef>
                <a:spcPts val="500"/>
              </a:spcBef>
              <a:buClr>
                <a:schemeClr val="accent2"/>
              </a:buClr>
              <a:buSzPct val="75000"/>
              <a:buFont typeface="Wingdings" pitchFamily="2" charset="2"/>
              <a:buChar char=""/>
              <a:defRPr sz="2300">
                <a:solidFill>
                  <a:schemeClr val="tx1"/>
                </a:solidFill>
                <a:latin typeface="Tw Cen MT" pitchFamily="34" charset="0"/>
                <a:ea typeface="微軟正黑體" pitchFamily="34" charset="-120"/>
              </a:defRPr>
            </a:lvl3pPr>
            <a:lvl4pPr marL="1600200" indent="-228600">
              <a:spcBef>
                <a:spcPts val="400"/>
              </a:spcBef>
              <a:buClr>
                <a:srgbClr val="A5AB81"/>
              </a:buClr>
              <a:buSzPct val="7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itchFamily="34" charset="0"/>
                <a:ea typeface="微軟正黑體" pitchFamily="34" charset="-120"/>
              </a:defRPr>
            </a:lvl4pPr>
            <a:lvl5pPr marL="2057400" indent="-228600">
              <a:spcBef>
                <a:spcPts val="400"/>
              </a:spcBef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itchFamily="34" charset="0"/>
                <a:ea typeface="微軟正黑體" pitchFamily="34" charset="-120"/>
              </a:defRPr>
            </a:lvl5pPr>
            <a:lvl6pPr marL="25146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itchFamily="34" charset="0"/>
                <a:ea typeface="微軟正黑體" pitchFamily="34" charset="-120"/>
              </a:defRPr>
            </a:lvl6pPr>
            <a:lvl7pPr marL="29718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itchFamily="34" charset="0"/>
                <a:ea typeface="微軟正黑體" pitchFamily="34" charset="-120"/>
              </a:defRPr>
            </a:lvl7pPr>
            <a:lvl8pPr marL="34290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itchFamily="34" charset="0"/>
                <a:ea typeface="微軟正黑體" pitchFamily="34" charset="-120"/>
              </a:defRPr>
            </a:lvl8pPr>
            <a:lvl9pPr marL="38862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2000">
                <a:solidFill>
                  <a:schemeClr val="tx1"/>
                </a:solidFill>
                <a:latin typeface="Tw Cen MT" pitchFamily="34" charset="0"/>
                <a:ea typeface="微軟正黑體" pitchFamily="34" charset="-12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HK" sz="4400" dirty="0">
                <a:solidFill>
                  <a:schemeClr val="accent1">
                    <a:lumMod val="75000"/>
                  </a:schemeClr>
                </a:solidFill>
                <a:latin typeface="Century Gothic" pitchFamily="34" charset="0"/>
                <a:ea typeface="新細明體" pitchFamily="18" charset="-120"/>
                <a:cs typeface="Arial" charset="0"/>
              </a:rPr>
              <a:t>EWB Hong Kong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HK" sz="4400" dirty="0">
              <a:solidFill>
                <a:schemeClr val="accent1">
                  <a:lumMod val="75000"/>
                </a:schemeClr>
              </a:solidFill>
              <a:latin typeface="Century Gothic" pitchFamily="34" charset="0"/>
              <a:ea typeface="新細明體" pitchFamily="18" charset="-120"/>
              <a:cs typeface="Arial" charset="0"/>
            </a:endParaRPr>
          </a:p>
          <a:p>
            <a:pPr marL="0" indent="0" eaLnBrk="1" hangingPunct="1">
              <a:spcBef>
                <a:spcPct val="0"/>
              </a:spcBef>
              <a:buClrTx/>
              <a:buSzTx/>
              <a:buNone/>
              <a:defRPr/>
            </a:pPr>
            <a:r>
              <a:rPr lang="en-US" altLang="zh-HK" sz="4000" b="1" dirty="0">
                <a:solidFill>
                  <a:schemeClr val="accent1">
                    <a:lumMod val="75000"/>
                  </a:schemeClr>
                </a:solidFill>
                <a:latin typeface="Century Gothic" pitchFamily="34" charset="0"/>
                <a:ea typeface="新細明體" pitchFamily="18" charset="-120"/>
                <a:cs typeface="Arial" charset="0"/>
              </a:rPr>
              <a:t>Proposed Project 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None/>
              <a:defRPr/>
            </a:pPr>
            <a:r>
              <a:rPr lang="en-US" altLang="zh-HK" sz="4000" b="1" dirty="0">
                <a:solidFill>
                  <a:schemeClr val="accent1">
                    <a:lumMod val="75000"/>
                  </a:schemeClr>
                </a:solidFill>
                <a:latin typeface="Century Gothic" pitchFamily="34" charset="0"/>
                <a:ea typeface="新細明體" pitchFamily="18" charset="-120"/>
                <a:cs typeface="Arial" charset="0"/>
              </a:rPr>
              <a:t>“Tender Submission” Process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None/>
              <a:defRPr/>
            </a:pPr>
            <a:endParaRPr lang="en-US" altLang="zh-HK" sz="4000" b="1" dirty="0">
              <a:solidFill>
                <a:schemeClr val="accent1">
                  <a:lumMod val="75000"/>
                </a:schemeClr>
              </a:solidFill>
              <a:latin typeface="Century Gothic" pitchFamily="34" charset="0"/>
              <a:ea typeface="新細明體" pitchFamily="18" charset="-120"/>
              <a:cs typeface="Arial" charset="0"/>
            </a:endParaRPr>
          </a:p>
          <a:p>
            <a:pPr marL="0" indent="0" eaLnBrk="1" hangingPunct="1">
              <a:spcBef>
                <a:spcPct val="0"/>
              </a:spcBef>
              <a:buClrTx/>
              <a:buSzTx/>
              <a:buNone/>
              <a:defRPr/>
            </a:pPr>
            <a:endParaRPr lang="en-US" altLang="zh-HK" sz="4000" b="1" dirty="0">
              <a:solidFill>
                <a:schemeClr val="accent1">
                  <a:lumMod val="75000"/>
                </a:schemeClr>
              </a:solidFill>
              <a:latin typeface="Century Gothic" pitchFamily="34" charset="0"/>
              <a:ea typeface="新細明體" pitchFamily="18" charset="-120"/>
              <a:cs typeface="Arial" charset="0"/>
            </a:endParaRPr>
          </a:p>
          <a:p>
            <a:pPr marL="0" indent="0" eaLnBrk="1" hangingPunct="1">
              <a:spcBef>
                <a:spcPct val="0"/>
              </a:spcBef>
              <a:buClrTx/>
              <a:buSzTx/>
              <a:buNone/>
              <a:defRPr/>
            </a:pPr>
            <a:r>
              <a:rPr lang="en-US" altLang="zh-HK" sz="2400" b="1" dirty="0">
                <a:solidFill>
                  <a:schemeClr val="accent1">
                    <a:lumMod val="75000"/>
                  </a:schemeClr>
                </a:solidFill>
                <a:latin typeface="Century Gothic" pitchFamily="34" charset="0"/>
                <a:ea typeface="新細明體" pitchFamily="18" charset="-120"/>
                <a:cs typeface="Arial" charset="0"/>
              </a:rPr>
              <a:t>11 Feb 2019</a:t>
            </a:r>
          </a:p>
        </p:txBody>
      </p:sp>
      <p:pic>
        <p:nvPicPr>
          <p:cNvPr id="4" name="Picture 9" descr="EWB 4'x8' A-W (green and organ)">
            <a:extLst>
              <a:ext uri="{FF2B5EF4-FFF2-40B4-BE49-F238E27FC236}">
                <a16:creationId xmlns:a16="http://schemas.microsoft.com/office/drawing/2014/main" id="{572A099C-916A-4715-A8E6-2739DAE57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959" t="16006" r="6244" b="16183"/>
          <a:stretch>
            <a:fillRect/>
          </a:stretch>
        </p:blipFill>
        <p:spPr bwMode="auto">
          <a:xfrm>
            <a:off x="6880536" y="85725"/>
            <a:ext cx="2082489" cy="822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49936600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27396AF-98E9-49F6-8F51-6920B83AF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2667000" cy="4953000"/>
          </a:xfrm>
          <a:ln w="28575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 u="sng" dirty="0"/>
              <a:t>GENERAL SPECIFICATION</a:t>
            </a:r>
            <a:endParaRPr lang="en-HK" sz="1400" u="sng" dirty="0"/>
          </a:p>
          <a:p>
            <a:pPr marL="0" indent="0">
              <a:buNone/>
            </a:pPr>
            <a:r>
              <a:rPr lang="en-US" sz="1200" b="1" dirty="0"/>
              <a:t>PROJECT NAME:AEA SCHOOL HOUSE</a:t>
            </a:r>
            <a:endParaRPr lang="en-HK" sz="1200" dirty="0"/>
          </a:p>
          <a:p>
            <a:pPr marL="0" indent="0">
              <a:buNone/>
            </a:pPr>
            <a:r>
              <a:rPr lang="en-US" sz="1200" b="1" dirty="0"/>
              <a:t>COUNTRY:	CAMBODIA</a:t>
            </a:r>
            <a:endParaRPr lang="en-HK" sz="1200" dirty="0"/>
          </a:p>
          <a:p>
            <a:pPr marL="0" indent="0">
              <a:buNone/>
            </a:pPr>
            <a:r>
              <a:rPr lang="en-US" sz="1200" b="1" dirty="0"/>
              <a:t>DATE:</a:t>
            </a:r>
            <a:endParaRPr lang="en-HK" sz="1200" dirty="0"/>
          </a:p>
          <a:p>
            <a:pPr marL="0" indent="0">
              <a:buNone/>
            </a:pPr>
            <a:r>
              <a:rPr lang="en-US" sz="1200" b="1" u="sng" dirty="0"/>
              <a:t>TABLE OF CONTENTS</a:t>
            </a:r>
            <a:endParaRPr lang="en-HK" sz="1200" dirty="0"/>
          </a:p>
          <a:p>
            <a:pPr marL="0" lvl="0" indent="0">
              <a:spcBef>
                <a:spcPts val="0"/>
              </a:spcBef>
              <a:buNone/>
            </a:pPr>
            <a:r>
              <a:rPr lang="en-US" sz="1200" b="1" dirty="0"/>
              <a:t>INTRODUCTION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Overview/Purpose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General Description</a:t>
            </a:r>
            <a:endParaRPr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lang="en-US" sz="1200" dirty="0"/>
              <a:t>Sizing/Regulations, </a:t>
            </a:r>
            <a:r>
              <a:rPr lang="en-US" sz="1200" dirty="0" err="1"/>
              <a:t>etc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Operations and Maintenance Manuals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Permits, Approvals, </a:t>
            </a:r>
            <a:r>
              <a:rPr lang="en-US" sz="1200" dirty="0" err="1"/>
              <a:t>Regulaitons</a:t>
            </a:r>
            <a:endParaRPr lang="en-HK" sz="1200" dirty="0"/>
          </a:p>
          <a:p>
            <a:pPr marL="0" lvl="0" indent="0">
              <a:spcBef>
                <a:spcPts val="0"/>
              </a:spcBef>
              <a:buNone/>
            </a:pPr>
            <a:r>
              <a:rPr lang="en-US" sz="1200" b="1" dirty="0"/>
              <a:t>SITE REQUIREMENTS/WORKS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Site Plan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Site Works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Fencing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Signage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Other</a:t>
            </a:r>
            <a:endParaRPr lang="en-HK" sz="1200" dirty="0"/>
          </a:p>
          <a:p>
            <a:pPr marL="0" lvl="0" indent="0">
              <a:spcBef>
                <a:spcPts val="0"/>
              </a:spcBef>
              <a:buNone/>
            </a:pPr>
            <a:r>
              <a:rPr lang="en-US" sz="1200" b="1" dirty="0"/>
              <a:t>GENERAL/ARCHITECTURAL BRIEF</a:t>
            </a:r>
            <a:endParaRPr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lang="en-US" sz="1200" dirty="0"/>
              <a:t>Structural Design	</a:t>
            </a:r>
            <a:endParaRPr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lang="en-US" sz="1200" dirty="0"/>
              <a:t>Loads and Framing</a:t>
            </a:r>
            <a:endParaRPr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lang="en-US" sz="1200" dirty="0"/>
              <a:t>Base and Footings</a:t>
            </a:r>
            <a:endParaRPr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lang="en-US" sz="1200" dirty="0"/>
              <a:t>Facade</a:t>
            </a:r>
            <a:endParaRPr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lang="en-US" sz="1200" dirty="0"/>
              <a:t>Roofing</a:t>
            </a:r>
            <a:endParaRPr lang="en-HK" sz="12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FA0C4B4-8CFE-4F11-A7C6-C4775326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"/>
            <a:ext cx="6571060" cy="90147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Tender Document (Sample)</a:t>
            </a:r>
            <a:br>
              <a:rPr lang="en-US" sz="3200" dirty="0"/>
            </a:br>
            <a:r>
              <a:rPr lang="en-US" sz="3200" dirty="0"/>
              <a:t>AEA School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32709F47-7BBA-4630-85CF-567C57D5CB6E}"/>
              </a:ext>
            </a:extLst>
          </p:cNvPr>
          <p:cNvSpPr txBox="1">
            <a:spLocks/>
          </p:cNvSpPr>
          <p:nvPr/>
        </p:nvSpPr>
        <p:spPr>
          <a:xfrm>
            <a:off x="3165021" y="1600200"/>
            <a:ext cx="2667000" cy="4953000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19088" indent="-319088" algn="l" rtl="0" eaLnBrk="1" fontAlgn="base" hangingPunct="1">
              <a:spcBef>
                <a:spcPts val="7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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39763" indent="-273050" algn="l" rtl="0" eaLnBrk="1" fontAlgn="base" hangingPunct="1"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 2" pitchFamily="18" charset="2"/>
              <a:buChar char="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914400" indent="-228600" algn="l" rtl="0" eaLnBrk="1" fontAlgn="base" hangingPunct="1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Wingdings" pitchFamily="2" charset="2"/>
              <a:buChar char="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3716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rgbClr val="A5AB81"/>
              </a:buClr>
              <a:buSzPct val="75000"/>
              <a:buFont typeface="Wingdings" pitchFamily="2" charset="2"/>
              <a:buChar char="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8288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 </a:t>
            </a:r>
            <a:r>
              <a:rPr lang="en-US" sz="1200" dirty="0"/>
              <a:t>Exterior Shell</a:t>
            </a:r>
            <a:endParaRPr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lang="en-US" sz="1200" dirty="0"/>
              <a:t>Flooring</a:t>
            </a:r>
            <a:r>
              <a:rPr lang="en-HK" sz="1200" dirty="0"/>
              <a:t>, </a:t>
            </a:r>
            <a:r>
              <a:rPr lang="en-US" sz="1200" dirty="0"/>
              <a:t>Walls</a:t>
            </a:r>
            <a:r>
              <a:rPr lang="en-HK" sz="1200" dirty="0"/>
              <a:t>, </a:t>
            </a:r>
            <a:r>
              <a:rPr lang="en-US" sz="1200" dirty="0"/>
              <a:t>Windows</a:t>
            </a:r>
            <a:endParaRPr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lang="en-US" sz="1200" dirty="0"/>
              <a:t>Door/Frames</a:t>
            </a:r>
            <a:r>
              <a:rPr lang="en-HK" sz="1200" dirty="0"/>
              <a:t>, </a:t>
            </a:r>
            <a:r>
              <a:rPr lang="en-US" sz="1200" dirty="0"/>
              <a:t>Ventilation</a:t>
            </a:r>
            <a:endParaRPr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lang="en-US" sz="1200" dirty="0"/>
              <a:t>Other</a:t>
            </a:r>
            <a:endParaRPr kumimoji="0" lang="en-HK" sz="1200" dirty="0"/>
          </a:p>
          <a:p>
            <a:pPr marL="0" indent="0">
              <a:spcBef>
                <a:spcPts val="0"/>
              </a:spcBef>
              <a:buNone/>
            </a:pPr>
            <a:r>
              <a:rPr kumimoji="0" lang="en-US" sz="1200" b="1" dirty="0"/>
              <a:t>ELECTRICAL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Main Panel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Assumptions and Load Calculations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Lightning Protection and Grounding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Lighting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Power Outlets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Fans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Fire Alarm - Smoke Detection/Fire Extinguishers</a:t>
            </a:r>
            <a:endParaRPr kumimoji="0" lang="en-HK" sz="1200" dirty="0"/>
          </a:p>
          <a:p>
            <a:pPr marL="0" indent="0">
              <a:spcBef>
                <a:spcPts val="0"/>
              </a:spcBef>
              <a:buNone/>
            </a:pPr>
            <a:r>
              <a:rPr kumimoji="0" lang="en-US" sz="1200" b="1" dirty="0"/>
              <a:t>PLUMBING AND DRAINAGE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Water Supply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Water Distribution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WC/Toilets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Fittings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Drainage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Roof Gutters and Downpipes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Ground Stormwater Drainage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Sewage Drainage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Flooding Protection</a:t>
            </a:r>
            <a:endParaRPr kumimoji="0" lang="en-HK" sz="1200" dirty="0"/>
          </a:p>
          <a:p>
            <a:pPr marL="0" indent="0">
              <a:buNone/>
            </a:pPr>
            <a:endParaRPr kumimoji="0" lang="en-HK" sz="1200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F4876512-66E4-451D-95D9-148711AB9ADE}"/>
              </a:ext>
            </a:extLst>
          </p:cNvPr>
          <p:cNvSpPr txBox="1">
            <a:spLocks/>
          </p:cNvSpPr>
          <p:nvPr/>
        </p:nvSpPr>
        <p:spPr>
          <a:xfrm>
            <a:off x="6019800" y="1600200"/>
            <a:ext cx="2667000" cy="4953000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19088" indent="-319088" algn="l" rtl="0" eaLnBrk="1" fontAlgn="base" hangingPunct="1">
              <a:spcBef>
                <a:spcPts val="7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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39763" indent="-273050" algn="l" rtl="0" eaLnBrk="1" fontAlgn="base" hangingPunct="1"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 2" pitchFamily="18" charset="2"/>
              <a:buChar char="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914400" indent="-228600" algn="l" rtl="0" eaLnBrk="1" fontAlgn="base" hangingPunct="1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Wingdings" pitchFamily="2" charset="2"/>
              <a:buChar char="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3716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rgbClr val="A5AB81"/>
              </a:buClr>
              <a:buSzPct val="75000"/>
              <a:buFont typeface="Wingdings" pitchFamily="2" charset="2"/>
              <a:buChar char="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8288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kumimoji="0" lang="en-US" sz="1200" b="1" dirty="0"/>
              <a:t>FITTINGS AND FURNITURE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Signage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Emergency</a:t>
            </a:r>
            <a:r>
              <a:rPr kumimoji="0" lang="en-HK" sz="1200" dirty="0"/>
              <a:t>, </a:t>
            </a:r>
            <a:r>
              <a:rPr kumimoji="0" lang="en-US" sz="1200" dirty="0"/>
              <a:t>WASH</a:t>
            </a:r>
            <a:r>
              <a:rPr kumimoji="0" lang="en-HK" sz="1200" dirty="0"/>
              <a:t>, </a:t>
            </a:r>
            <a:r>
              <a:rPr kumimoji="0" lang="en-US" sz="1200" dirty="0"/>
              <a:t>General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Classroom 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Shelving</a:t>
            </a:r>
            <a:r>
              <a:rPr kumimoji="0" lang="en-HK" sz="1200" dirty="0"/>
              <a:t>, </a:t>
            </a:r>
            <a:r>
              <a:rPr kumimoji="0" lang="en-US" sz="1200" dirty="0"/>
              <a:t>Storage</a:t>
            </a:r>
            <a:r>
              <a:rPr kumimoji="0" lang="en-HK" sz="1200" dirty="0"/>
              <a:t>, </a:t>
            </a:r>
            <a:r>
              <a:rPr kumimoji="0" lang="en-US" sz="1200" dirty="0"/>
              <a:t>Black/White Board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Desk/Chairs</a:t>
            </a:r>
            <a:r>
              <a:rPr kumimoji="0" lang="en-HK" sz="1200" dirty="0"/>
              <a:t>, </a:t>
            </a:r>
            <a:r>
              <a:rPr kumimoji="0" lang="en-US" sz="1200" dirty="0"/>
              <a:t>Other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Playground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Set Equipment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Mobile Equipment</a:t>
            </a:r>
            <a:r>
              <a:rPr kumimoji="0" lang="en-HK" sz="1200" dirty="0"/>
              <a:t>, </a:t>
            </a:r>
            <a:r>
              <a:rPr kumimoji="0" lang="en-US" sz="1200" dirty="0"/>
              <a:t>Other</a:t>
            </a:r>
            <a:endParaRPr kumimoji="0" lang="en-HK" sz="1200" dirty="0"/>
          </a:p>
          <a:p>
            <a:pPr marL="0" indent="0">
              <a:spcBef>
                <a:spcPts val="0"/>
              </a:spcBef>
              <a:buNone/>
            </a:pPr>
            <a:r>
              <a:rPr kumimoji="0" lang="en-US" sz="1200" b="1" dirty="0"/>
              <a:t>APPENDIX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Photos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Other</a:t>
            </a:r>
            <a:endParaRPr kumimoji="0" lang="en-HK" sz="1200" dirty="0"/>
          </a:p>
          <a:p>
            <a:pPr marL="0" indent="0">
              <a:spcBef>
                <a:spcPts val="0"/>
              </a:spcBef>
              <a:buNone/>
            </a:pPr>
            <a:r>
              <a:rPr kumimoji="0" lang="en-US" sz="1200" b="1" dirty="0"/>
              <a:t>TENDER FORM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Cost Submission</a:t>
            </a:r>
            <a:endParaRPr kumimoji="0" lang="en-HK" sz="1200" dirty="0"/>
          </a:p>
          <a:p>
            <a:pPr marL="366713" lvl="1" indent="0">
              <a:spcBef>
                <a:spcPts val="0"/>
              </a:spcBef>
              <a:buNone/>
            </a:pPr>
            <a:r>
              <a:rPr kumimoji="0" lang="en-US" sz="1200" dirty="0"/>
              <a:t>Schedule Submission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General Proposed Project Construction Schedule</a:t>
            </a:r>
            <a:endParaRPr kumimoji="0" lang="en-HK" sz="1200" dirty="0"/>
          </a:p>
          <a:p>
            <a:pPr marL="685800" lvl="2" indent="0">
              <a:spcBef>
                <a:spcPts val="0"/>
              </a:spcBef>
              <a:buNone/>
            </a:pPr>
            <a:r>
              <a:rPr kumimoji="0" lang="en-US" sz="1200" dirty="0"/>
              <a:t>Contractors Confirmation Detailed Schedule</a:t>
            </a:r>
            <a:endParaRPr kumimoji="0" lang="en-HK" sz="1200" dirty="0"/>
          </a:p>
          <a:p>
            <a:pPr marL="0" indent="0">
              <a:buNone/>
            </a:pPr>
            <a:r>
              <a:rPr kumimoji="0" lang="en-HK" sz="1400" b="1" dirty="0"/>
              <a:t>AEA Tender Document Sample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813B149-164A-4054-9D6B-1469025ABC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1578758"/>
              </p:ext>
            </p:extLst>
          </p:nvPr>
        </p:nvGraphicFramePr>
        <p:xfrm>
          <a:off x="6324600" y="5670550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Document" showAsIcon="1" r:id="rId3" imgW="914400" imgH="806400" progId="Word.Document.12">
                  <p:embed/>
                </p:oleObj>
              </mc:Choice>
              <mc:Fallback>
                <p:oleObj name="Document" showAsIcon="1" r:id="rId3" imgW="914400" imgH="8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24600" y="5670550"/>
                        <a:ext cx="914400" cy="806450"/>
                      </a:xfrm>
                      <a:prstGeom prst="rect">
                        <a:avLst/>
                      </a:prstGeom>
                      <a:ln w="381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8281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136B48D-4B80-4873-8644-BEB8AD9BED12}"/>
              </a:ext>
            </a:extLst>
          </p:cNvPr>
          <p:cNvSpPr/>
          <p:nvPr/>
        </p:nvSpPr>
        <p:spPr>
          <a:xfrm>
            <a:off x="3352800" y="4114800"/>
            <a:ext cx="2133600" cy="14478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HK" sz="1400" b="1" dirty="0">
                <a:solidFill>
                  <a:schemeClr val="tx1"/>
                </a:solidFill>
              </a:rPr>
              <a:t>Construction Observation Record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9A21D8-5502-4C77-86A8-68AC29665FBA}"/>
              </a:ext>
            </a:extLst>
          </p:cNvPr>
          <p:cNvSpPr/>
          <p:nvPr/>
        </p:nvSpPr>
        <p:spPr>
          <a:xfrm>
            <a:off x="838200" y="4114800"/>
            <a:ext cx="2133600" cy="14478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HK" sz="1400" b="1" dirty="0">
                <a:solidFill>
                  <a:schemeClr val="tx1"/>
                </a:solidFill>
              </a:rPr>
              <a:t>Transmittal Form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27396AF-98E9-49F6-8F51-6920B83AF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2362200"/>
          </a:xfrm>
        </p:spPr>
        <p:txBody>
          <a:bodyPr/>
          <a:lstStyle/>
          <a:p>
            <a:r>
              <a:rPr lang="en-HK" dirty="0"/>
              <a:t>Interaction with our Partner (and Contractor) during Project Execution and Monitoring is critical for the success of the Project</a:t>
            </a:r>
          </a:p>
          <a:p>
            <a:r>
              <a:rPr lang="en-HK" dirty="0"/>
              <a:t>EWB-HK must be consistent and professional in all its contacts</a:t>
            </a:r>
          </a:p>
          <a:p>
            <a:r>
              <a:rPr lang="en-HK" dirty="0"/>
              <a:t>Below are some commonly required forms to facilitate the Monitoring Process</a:t>
            </a:r>
          </a:p>
          <a:p>
            <a:pPr lvl="1"/>
            <a:r>
              <a:rPr lang="en-HK" dirty="0"/>
              <a:t>Transmittal</a:t>
            </a:r>
          </a:p>
          <a:p>
            <a:pPr lvl="1"/>
            <a:r>
              <a:rPr lang="en-HK" dirty="0"/>
              <a:t>Observation Record</a:t>
            </a:r>
          </a:p>
          <a:p>
            <a:pPr lvl="1"/>
            <a:r>
              <a:rPr lang="en-HK" dirty="0"/>
              <a:t>Deficiency List</a:t>
            </a:r>
          </a:p>
          <a:p>
            <a:endParaRPr lang="en-HK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FA0C4B4-8CFE-4F11-A7C6-C4775326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5"/>
            <a:ext cx="6571060" cy="706964"/>
          </a:xfrm>
        </p:spPr>
        <p:txBody>
          <a:bodyPr>
            <a:normAutofit/>
          </a:bodyPr>
          <a:lstStyle/>
          <a:p>
            <a:r>
              <a:rPr lang="en-US" sz="3200" dirty="0"/>
              <a:t>Monitoring Process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4AD5B6F-17C1-46D3-A070-3C27869D60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247267"/>
              </p:ext>
            </p:extLst>
          </p:nvPr>
        </p:nvGraphicFramePr>
        <p:xfrm>
          <a:off x="3712794" y="4572000"/>
          <a:ext cx="1371600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9" name="Document" showAsIcon="1" r:id="rId3" imgW="914400" imgH="806400" progId="Word.Document.8">
                  <p:embed/>
                </p:oleObj>
              </mc:Choice>
              <mc:Fallback>
                <p:oleObj name="Document" showAsIcon="1" r:id="rId3" imgW="914400" imgH="80640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12794" y="4572000"/>
                        <a:ext cx="1371600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72FB3026-FC7A-409B-AE67-59B5F4383910}"/>
              </a:ext>
            </a:extLst>
          </p:cNvPr>
          <p:cNvSpPr/>
          <p:nvPr/>
        </p:nvSpPr>
        <p:spPr>
          <a:xfrm>
            <a:off x="5867400" y="4122964"/>
            <a:ext cx="2133600" cy="14478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HK" sz="1400" b="1" dirty="0">
                <a:solidFill>
                  <a:schemeClr val="tx1"/>
                </a:solidFill>
              </a:rPr>
              <a:t>Deficiency List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9174C5B-9DDA-4B2B-A3B0-6AA12077CC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4249566"/>
              </p:ext>
            </p:extLst>
          </p:nvPr>
        </p:nvGraphicFramePr>
        <p:xfrm>
          <a:off x="1143000" y="4572000"/>
          <a:ext cx="1600200" cy="1127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Document" showAsIcon="1" r:id="rId5" imgW="914400" imgH="806400" progId="Word.Document.8">
                  <p:embed/>
                </p:oleObj>
              </mc:Choice>
              <mc:Fallback>
                <p:oleObj name="Document" showAsIcon="1" r:id="rId5" imgW="914400" imgH="80640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3000" y="4572000"/>
                        <a:ext cx="1600200" cy="1127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0192308-EC4B-4772-A024-5DE6385FB1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356158"/>
              </p:ext>
            </p:extLst>
          </p:nvPr>
        </p:nvGraphicFramePr>
        <p:xfrm>
          <a:off x="6248400" y="4571999"/>
          <a:ext cx="1371600" cy="108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1" name="Document" showAsIcon="1" r:id="rId7" imgW="914400" imgH="806400" progId="Word.Document.8">
                  <p:embed/>
                </p:oleObj>
              </mc:Choice>
              <mc:Fallback>
                <p:oleObj name="Document" showAsIcon="1" r:id="rId7" imgW="914400" imgH="80640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48400" y="4571999"/>
                        <a:ext cx="1371600" cy="1089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4108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27396AF-98E9-49F6-8F51-6920B83AF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28800"/>
            <a:ext cx="7924800" cy="3886200"/>
          </a:xfrm>
        </p:spPr>
        <p:txBody>
          <a:bodyPr>
            <a:normAutofit/>
          </a:bodyPr>
          <a:lstStyle/>
          <a:p>
            <a:r>
              <a:rPr lang="en-HK" dirty="0"/>
              <a:t>Approval of using the </a:t>
            </a:r>
            <a:r>
              <a:rPr lang="en-HK" b="1" dirty="0"/>
              <a:t>concept</a:t>
            </a:r>
            <a:r>
              <a:rPr lang="en-HK" dirty="0"/>
              <a:t> of Construction Divisions for the Design and Tender Process</a:t>
            </a:r>
          </a:p>
          <a:p>
            <a:r>
              <a:rPr lang="en-HK" dirty="0"/>
              <a:t>Circulate for comments the Proposed EWB-HK Construction Spec Divisions </a:t>
            </a:r>
          </a:p>
          <a:p>
            <a:pPr lvl="1"/>
            <a:r>
              <a:rPr lang="en-HK" dirty="0"/>
              <a:t>(Attached Excel Spreadsheet – “EWB Spec Divisions_v1.0)</a:t>
            </a:r>
          </a:p>
          <a:p>
            <a:pPr lvl="1"/>
            <a:endParaRPr lang="en-HK" dirty="0"/>
          </a:p>
          <a:p>
            <a:pPr lvl="1"/>
            <a:endParaRPr lang="en-HK" dirty="0"/>
          </a:p>
          <a:p>
            <a:pPr lvl="1"/>
            <a:endParaRPr lang="en-HK" dirty="0"/>
          </a:p>
          <a:p>
            <a:pPr lvl="1"/>
            <a:endParaRPr lang="en-HK" dirty="0"/>
          </a:p>
          <a:p>
            <a:r>
              <a:rPr lang="en-HK"/>
              <a:t>Circulate </a:t>
            </a:r>
            <a:r>
              <a:rPr lang="en-HK" dirty="0"/>
              <a:t>for </a:t>
            </a:r>
            <a:r>
              <a:rPr lang="en-HK"/>
              <a:t>comments of this </a:t>
            </a:r>
            <a:r>
              <a:rPr lang="en-HK" dirty="0"/>
              <a:t>presentation for comments on suggested forms </a:t>
            </a:r>
          </a:p>
          <a:p>
            <a:r>
              <a:rPr lang="en-HK" dirty="0"/>
              <a:t>ALL COMMENTS DUE BY FEB 28.</a:t>
            </a:r>
          </a:p>
          <a:p>
            <a:r>
              <a:rPr lang="en-HK" dirty="0"/>
              <a:t>Approval of Partnership Agreement and Tender Process concept and Documents at the next Standardization Committee meeting</a:t>
            </a:r>
          </a:p>
          <a:p>
            <a:r>
              <a:rPr lang="en-HK" dirty="0"/>
              <a:t>Forward package to </a:t>
            </a:r>
            <a:r>
              <a:rPr lang="en-HK" dirty="0" err="1"/>
              <a:t>BoD</a:t>
            </a:r>
            <a:r>
              <a:rPr lang="en-HK" dirty="0"/>
              <a:t> for their approval</a:t>
            </a:r>
          </a:p>
          <a:p>
            <a:pPr lvl="1"/>
            <a:endParaRPr lang="en-HK" dirty="0"/>
          </a:p>
          <a:p>
            <a:endParaRPr lang="en-HK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FA0C4B4-8CFE-4F11-A7C6-C4775326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5"/>
            <a:ext cx="6571060" cy="706964"/>
          </a:xfrm>
        </p:spPr>
        <p:txBody>
          <a:bodyPr>
            <a:normAutofit/>
          </a:bodyPr>
          <a:lstStyle/>
          <a:p>
            <a:r>
              <a:rPr lang="en-US" sz="3200" dirty="0"/>
              <a:t>Next Steps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1C8555A-786F-487A-B775-C33AF6792F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255107"/>
              </p:ext>
            </p:extLst>
          </p:nvPr>
        </p:nvGraphicFramePr>
        <p:xfrm>
          <a:off x="1524000" y="3124200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Worksheet" showAsIcon="1" r:id="rId3" imgW="914400" imgH="806400" progId="Excel.Sheet.12">
                  <p:embed/>
                </p:oleObj>
              </mc:Choice>
              <mc:Fallback>
                <p:oleObj name="Worksheet" showAsIcon="1" r:id="rId3" imgW="914400" imgH="8064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0" y="3124200"/>
                        <a:ext cx="914400" cy="806450"/>
                      </a:xfrm>
                      <a:prstGeom prst="rect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501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72FE4-E5E4-4C44-A2AB-79611C425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304800"/>
            <a:ext cx="6571060" cy="706964"/>
          </a:xfrm>
        </p:spPr>
        <p:txBody>
          <a:bodyPr>
            <a:normAutofit/>
          </a:bodyPr>
          <a:lstStyle/>
          <a:p>
            <a:r>
              <a:rPr lang="en-US" sz="3200" dirty="0"/>
              <a:t>Submission Philosophy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27396AF-98E9-49F6-8F51-6920B83AF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687" y="1905000"/>
            <a:ext cx="8048625" cy="4191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HK" sz="2000" b="1" dirty="0"/>
              <a:t>Purpose and Objectives of the Tender Package (Drawings and Specifications) Submission to the Partner</a:t>
            </a:r>
          </a:p>
          <a:p>
            <a:r>
              <a:rPr lang="en-HK" sz="1800" dirty="0"/>
              <a:t>Protect the integrity of EWB-HK</a:t>
            </a:r>
          </a:p>
          <a:p>
            <a:r>
              <a:rPr lang="en-HK" sz="1800" dirty="0"/>
              <a:t>Ensure no liability for EWB-HK</a:t>
            </a:r>
          </a:p>
          <a:p>
            <a:r>
              <a:rPr lang="en-HK" sz="1800" dirty="0"/>
              <a:t>Ensure a proper record of all correspondence is maintained in a manner that we can learn from and reutilize if appropriate</a:t>
            </a:r>
          </a:p>
          <a:p>
            <a:r>
              <a:rPr lang="en-HK" sz="1800" dirty="0"/>
              <a:t>Be viewed as a professional organization with high standards of practice</a:t>
            </a:r>
          </a:p>
          <a:p>
            <a:r>
              <a:rPr lang="en-HK" sz="1800" dirty="0"/>
              <a:t>Be clear that these are reference drawings and specifications only</a:t>
            </a:r>
          </a:p>
          <a:p>
            <a:r>
              <a:rPr lang="en-HK" sz="1800" dirty="0"/>
              <a:t>Ensure the promotion of Sustainable Construction methods</a:t>
            </a:r>
          </a:p>
          <a:p>
            <a:r>
              <a:rPr lang="en-HK" sz="1800" dirty="0"/>
              <a:t>Remind Partners and Contractors of their responsibilities </a:t>
            </a:r>
          </a:p>
          <a:p>
            <a:pPr lvl="1"/>
            <a:r>
              <a:rPr lang="en-HK" sz="1800" dirty="0"/>
              <a:t>Permits, Approvals, License, Inspections, etc</a:t>
            </a:r>
          </a:p>
          <a:p>
            <a:r>
              <a:rPr lang="en-HK" sz="1800" dirty="0"/>
              <a:t>Be clear on necessary responsibilities to enable EWB-HK to properly monitor construction and review contractor submissions and payment requests</a:t>
            </a:r>
          </a:p>
        </p:txBody>
      </p:sp>
    </p:spTree>
    <p:extLst>
      <p:ext uri="{BB962C8B-B14F-4D97-AF65-F5344CB8AC3E}">
        <p14:creationId xmlns:p14="http://schemas.microsoft.com/office/powerpoint/2010/main" val="357627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0249A95-AEB0-4DD6-BDE2-EA254DEAE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304800"/>
            <a:ext cx="6571060" cy="706964"/>
          </a:xfrm>
        </p:spPr>
        <p:txBody>
          <a:bodyPr>
            <a:normAutofit/>
          </a:bodyPr>
          <a:lstStyle/>
          <a:p>
            <a:r>
              <a:rPr lang="en-US" sz="3200" dirty="0"/>
              <a:t>Project Cycle</a:t>
            </a:r>
          </a:p>
        </p:txBody>
      </p:sp>
      <p:graphicFrame>
        <p:nvGraphicFramePr>
          <p:cNvPr id="9" name="Content Placeholder 7">
            <a:extLst>
              <a:ext uri="{FF2B5EF4-FFF2-40B4-BE49-F238E27FC236}">
                <a16:creationId xmlns:a16="http://schemas.microsoft.com/office/drawing/2014/main" id="{CB53E9F5-BA78-4AD6-B194-3B7F415CAC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5591718"/>
              </p:ext>
            </p:extLst>
          </p:nvPr>
        </p:nvGraphicFramePr>
        <p:xfrm>
          <a:off x="723900" y="1752600"/>
          <a:ext cx="7696200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9240">
                  <a:extLst>
                    <a:ext uri="{9D8B030D-6E8A-4147-A177-3AD203B41FA5}">
                      <a16:colId xmlns:a16="http://schemas.microsoft.com/office/drawing/2014/main" val="1836777059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944581267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4285781431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145403475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329436105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Initiate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Execute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Monitor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Close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20424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3DD2E64-B960-48B5-8029-76F80B2DF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572264"/>
              </p:ext>
            </p:extLst>
          </p:nvPr>
        </p:nvGraphicFramePr>
        <p:xfrm>
          <a:off x="2269167" y="2219827"/>
          <a:ext cx="1523998" cy="38607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3998">
                  <a:extLst>
                    <a:ext uri="{9D8B030D-6E8A-4147-A177-3AD203B41FA5}">
                      <a16:colId xmlns:a16="http://schemas.microsoft.com/office/drawing/2014/main" val="1880861928"/>
                    </a:ext>
                  </a:extLst>
                </a:gridCol>
              </a:tblGrid>
              <a:tr h="1286933">
                <a:tc>
                  <a:txBody>
                    <a:bodyPr/>
                    <a:lstStyle/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Site   Investigation</a:t>
                      </a:r>
                    </a:p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&amp; Survey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0720141"/>
                  </a:ext>
                </a:extLst>
              </a:tr>
              <a:tr h="1286933">
                <a:tc>
                  <a:txBody>
                    <a:bodyPr/>
                    <a:lstStyle/>
                    <a:p>
                      <a:r>
                        <a:rPr lang="en-HK" dirty="0"/>
                        <a:t>4</a:t>
                      </a:r>
                    </a:p>
                    <a:p>
                      <a:r>
                        <a:rPr lang="en-HK" dirty="0"/>
                        <a:t>Project Brief</a:t>
                      </a:r>
                    </a:p>
                    <a:p>
                      <a:endParaRPr lang="en-H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593384"/>
                  </a:ext>
                </a:extLst>
              </a:tr>
              <a:tr h="1286933">
                <a:tc>
                  <a:txBody>
                    <a:bodyPr/>
                    <a:lstStyle/>
                    <a:p>
                      <a:r>
                        <a:rPr lang="en-HK" b="1" dirty="0"/>
                        <a:t>5 </a:t>
                      </a:r>
                    </a:p>
                    <a:p>
                      <a:r>
                        <a:rPr lang="en-HK" b="1" dirty="0"/>
                        <a:t>Project </a:t>
                      </a:r>
                    </a:p>
                    <a:p>
                      <a:r>
                        <a:rPr lang="en-HK" b="1" dirty="0"/>
                        <a:t>Approval &amp;</a:t>
                      </a:r>
                    </a:p>
                    <a:p>
                      <a:r>
                        <a:rPr lang="en-HK" b="1" dirty="0"/>
                        <a:t>MOU</a:t>
                      </a:r>
                    </a:p>
                  </a:txBody>
                  <a:tcPr>
                    <a:solidFill>
                      <a:srgbClr val="FF0000">
                        <a:alpha val="4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50598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547A3E0-8F8A-4358-9A65-1FBB3C1C4F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9116881"/>
              </p:ext>
            </p:extLst>
          </p:nvPr>
        </p:nvGraphicFramePr>
        <p:xfrm>
          <a:off x="3819984" y="2209798"/>
          <a:ext cx="14478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763013961"/>
                    </a:ext>
                  </a:extLst>
                </a:gridCol>
              </a:tblGrid>
              <a:tr h="1295400">
                <a:tc>
                  <a:txBody>
                    <a:bodyPr/>
                    <a:lstStyle/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Design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223777"/>
                  </a:ext>
                </a:extLst>
              </a:tr>
              <a:tr h="1295400">
                <a:tc>
                  <a:txBody>
                    <a:bodyPr/>
                    <a:lstStyle/>
                    <a:p>
                      <a:r>
                        <a:rPr lang="en-HK" dirty="0"/>
                        <a:t>7</a:t>
                      </a:r>
                    </a:p>
                    <a:p>
                      <a:r>
                        <a:rPr lang="en-HK" b="1" dirty="0"/>
                        <a:t>Tender</a:t>
                      </a:r>
                    </a:p>
                  </a:txBody>
                  <a:tcPr>
                    <a:solidFill>
                      <a:srgbClr val="FF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806021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9DFFF3A-360F-42AA-9ECC-FA0EBF5AE4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6656739"/>
              </p:ext>
            </p:extLst>
          </p:nvPr>
        </p:nvGraphicFramePr>
        <p:xfrm>
          <a:off x="717052" y="2219827"/>
          <a:ext cx="1523998" cy="38607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3998">
                  <a:extLst>
                    <a:ext uri="{9D8B030D-6E8A-4147-A177-3AD203B41FA5}">
                      <a16:colId xmlns:a16="http://schemas.microsoft.com/office/drawing/2014/main" val="1880861928"/>
                    </a:ext>
                  </a:extLst>
                </a:gridCol>
              </a:tblGrid>
              <a:tr h="1286933">
                <a:tc>
                  <a:txBody>
                    <a:bodyPr/>
                    <a:lstStyle/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Project Identification &amp;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0720141"/>
                  </a:ext>
                </a:extLst>
              </a:tr>
              <a:tr h="1286933">
                <a:tc>
                  <a:txBody>
                    <a:bodyPr/>
                    <a:lstStyle/>
                    <a:p>
                      <a:r>
                        <a:rPr lang="en-HK" dirty="0"/>
                        <a:t>2</a:t>
                      </a:r>
                    </a:p>
                    <a:p>
                      <a:r>
                        <a:rPr lang="en-HK" dirty="0"/>
                        <a:t>Partner </a:t>
                      </a:r>
                    </a:p>
                    <a:p>
                      <a:r>
                        <a:rPr lang="en-HK" dirty="0"/>
                        <a:t>Due Diligence</a:t>
                      </a:r>
                    </a:p>
                    <a:p>
                      <a:endParaRPr lang="en-H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8593384"/>
                  </a:ext>
                </a:extLst>
              </a:tr>
              <a:tr h="1286933">
                <a:tc>
                  <a:txBody>
                    <a:bodyPr/>
                    <a:lstStyle/>
                    <a:p>
                      <a:r>
                        <a:rPr lang="en-HK" b="1" dirty="0"/>
                        <a:t>2a </a:t>
                      </a:r>
                    </a:p>
                    <a:p>
                      <a:r>
                        <a:rPr lang="en-HK" b="1" dirty="0"/>
                        <a:t>Partner</a:t>
                      </a:r>
                    </a:p>
                    <a:p>
                      <a:r>
                        <a:rPr lang="en-HK" b="1" dirty="0"/>
                        <a:t>Approval</a:t>
                      </a:r>
                    </a:p>
                  </a:txBody>
                  <a:tcPr>
                    <a:solidFill>
                      <a:srgbClr val="FF0000">
                        <a:alpha val="4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50598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B79F246-FB8B-4253-9EE7-FAD9A0F7F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002318"/>
              </p:ext>
            </p:extLst>
          </p:nvPr>
        </p:nvGraphicFramePr>
        <p:xfrm>
          <a:off x="5358042" y="2209798"/>
          <a:ext cx="14478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763013961"/>
                    </a:ext>
                  </a:extLst>
                </a:gridCol>
              </a:tblGrid>
              <a:tr h="1295400">
                <a:tc>
                  <a:txBody>
                    <a:bodyPr/>
                    <a:lstStyle/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Construction</a:t>
                      </a:r>
                    </a:p>
                    <a:p>
                      <a:r>
                        <a:rPr lang="en-HK" b="0" dirty="0">
                          <a:solidFill>
                            <a:schemeClr val="tx1"/>
                          </a:solidFill>
                        </a:rPr>
                        <a:t>Monitoring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3223777"/>
                  </a:ext>
                </a:extLst>
              </a:tr>
              <a:tr h="1295400">
                <a:tc>
                  <a:txBody>
                    <a:bodyPr/>
                    <a:lstStyle/>
                    <a:p>
                      <a:r>
                        <a:rPr lang="en-HK" dirty="0"/>
                        <a:t>8a</a:t>
                      </a:r>
                    </a:p>
                    <a:p>
                      <a:r>
                        <a:rPr lang="en-HK" b="1" dirty="0"/>
                        <a:t>Project Status Reports</a:t>
                      </a:r>
                    </a:p>
                  </a:txBody>
                  <a:tcPr>
                    <a:solidFill>
                      <a:srgbClr val="FF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80602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5976350-E298-4644-A993-F5B43DB7DF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573615"/>
              </p:ext>
            </p:extLst>
          </p:nvPr>
        </p:nvGraphicFramePr>
        <p:xfrm>
          <a:off x="6858461" y="2211232"/>
          <a:ext cx="1523998" cy="38779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3998">
                  <a:extLst>
                    <a:ext uri="{9D8B030D-6E8A-4147-A177-3AD203B41FA5}">
                      <a16:colId xmlns:a16="http://schemas.microsoft.com/office/drawing/2014/main" val="1422612101"/>
                    </a:ext>
                  </a:extLst>
                </a:gridCol>
              </a:tblGrid>
              <a:tr h="1292662">
                <a:tc>
                  <a:txBody>
                    <a:bodyPr/>
                    <a:lstStyle/>
                    <a:p>
                      <a:r>
                        <a:rPr lang="en-HK" b="0" dirty="0"/>
                        <a:t>9</a:t>
                      </a:r>
                    </a:p>
                    <a:p>
                      <a:r>
                        <a:rPr lang="en-HK" b="0" dirty="0"/>
                        <a:t>Project 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858547"/>
                  </a:ext>
                </a:extLst>
              </a:tr>
              <a:tr h="1292662">
                <a:tc>
                  <a:txBody>
                    <a:bodyPr/>
                    <a:lstStyle/>
                    <a:p>
                      <a:r>
                        <a:rPr lang="en-HK" b="1" dirty="0"/>
                        <a:t>10</a:t>
                      </a:r>
                    </a:p>
                    <a:p>
                      <a:r>
                        <a:rPr lang="en-HK" b="1" dirty="0"/>
                        <a:t>Project </a:t>
                      </a:r>
                    </a:p>
                    <a:p>
                      <a:r>
                        <a:rPr lang="en-HK" b="1" dirty="0"/>
                        <a:t>Close-Out</a:t>
                      </a:r>
                    </a:p>
                  </a:txBody>
                  <a:tcPr>
                    <a:solidFill>
                      <a:srgbClr val="FF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9495935"/>
                  </a:ext>
                </a:extLst>
              </a:tr>
              <a:tr h="1292662">
                <a:tc>
                  <a:txBody>
                    <a:bodyPr/>
                    <a:lstStyle/>
                    <a:p>
                      <a:r>
                        <a:rPr lang="en-HK" dirty="0"/>
                        <a:t>11</a:t>
                      </a:r>
                    </a:p>
                    <a:p>
                      <a:r>
                        <a:rPr lang="en-HK" dirty="0"/>
                        <a:t>Post Project</a:t>
                      </a:r>
                    </a:p>
                    <a:p>
                      <a:r>
                        <a:rPr lang="en-HK" dirty="0"/>
                        <a:t>Monitoring</a:t>
                      </a:r>
                    </a:p>
                  </a:txBody>
                  <a:tcPr>
                    <a:solidFill>
                      <a:srgbClr val="C00000">
                        <a:alpha val="2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503713"/>
                  </a:ext>
                </a:extLst>
              </a:tr>
            </a:tbl>
          </a:graphicData>
        </a:graphic>
      </p:graphicFrame>
      <p:sp>
        <p:nvSpPr>
          <p:cNvPr id="15" name="Arrow: Curved Left 14">
            <a:extLst>
              <a:ext uri="{FF2B5EF4-FFF2-40B4-BE49-F238E27FC236}">
                <a16:creationId xmlns:a16="http://schemas.microsoft.com/office/drawing/2014/main" id="{78845BC7-DE11-45C0-8F18-19F1D88A71B6}"/>
              </a:ext>
            </a:extLst>
          </p:cNvPr>
          <p:cNvSpPr/>
          <p:nvPr/>
        </p:nvSpPr>
        <p:spPr>
          <a:xfrm rot="5400000">
            <a:off x="4519113" y="3215190"/>
            <a:ext cx="1401174" cy="4114800"/>
          </a:xfrm>
          <a:prstGeom prst="curvedLeftArrow">
            <a:avLst/>
          </a:prstGeom>
          <a:solidFill>
            <a:srgbClr val="00B050">
              <a:alpha val="4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HK" dirty="0">
                <a:solidFill>
                  <a:schemeClr val="tx1"/>
                </a:solidFill>
              </a:rPr>
              <a:t>Did we achieve the Goal and</a:t>
            </a:r>
          </a:p>
          <a:p>
            <a:pPr algn="ctr"/>
            <a:r>
              <a:rPr lang="en-HK" dirty="0">
                <a:solidFill>
                  <a:schemeClr val="tx1"/>
                </a:solidFill>
              </a:rPr>
              <a:t>Solve the Problems</a:t>
            </a:r>
          </a:p>
        </p:txBody>
      </p:sp>
    </p:spTree>
    <p:extLst>
      <p:ext uri="{BB962C8B-B14F-4D97-AF65-F5344CB8AC3E}">
        <p14:creationId xmlns:p14="http://schemas.microsoft.com/office/powerpoint/2010/main" val="4123581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54955CB-48A3-41F1-8441-FD20FF3D5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474" y="420784"/>
            <a:ext cx="6571060" cy="706964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Project Flow Chart Summary</a:t>
            </a:r>
            <a:br>
              <a:rPr lang="en-US" sz="3200" dirty="0"/>
            </a:br>
            <a:r>
              <a:rPr lang="en-US" sz="2000" dirty="0"/>
              <a:t>(Please refer to the EWB Partnership Guidelines for detail)</a:t>
            </a:r>
            <a:endParaRPr lang="en-US" sz="3200" dirty="0"/>
          </a:p>
        </p:txBody>
      </p:sp>
      <p:sp>
        <p:nvSpPr>
          <p:cNvPr id="5" name="Flowchart: Manual Operation 4">
            <a:extLst>
              <a:ext uri="{FF2B5EF4-FFF2-40B4-BE49-F238E27FC236}">
                <a16:creationId xmlns:a16="http://schemas.microsoft.com/office/drawing/2014/main" id="{BC129B61-07F5-4AD0-A904-04349F4A7E9B}"/>
              </a:ext>
            </a:extLst>
          </p:cNvPr>
          <p:cNvSpPr/>
          <p:nvPr/>
        </p:nvSpPr>
        <p:spPr>
          <a:xfrm>
            <a:off x="637489" y="2154226"/>
            <a:ext cx="1371601" cy="603676"/>
          </a:xfrm>
          <a:prstGeom prst="flowChartManualOperation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dirty="0">
                <a:solidFill>
                  <a:schemeClr val="tx1"/>
                </a:solidFill>
              </a:rPr>
              <a:t>Opportunity Identified</a:t>
            </a:r>
          </a:p>
        </p:txBody>
      </p:sp>
      <p:graphicFrame>
        <p:nvGraphicFramePr>
          <p:cNvPr id="9" name="Content Placeholder 7">
            <a:extLst>
              <a:ext uri="{FF2B5EF4-FFF2-40B4-BE49-F238E27FC236}">
                <a16:creationId xmlns:a16="http://schemas.microsoft.com/office/drawing/2014/main" id="{69E70A33-3FE3-4453-B159-A039D02FCC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3909438"/>
              </p:ext>
            </p:extLst>
          </p:nvPr>
        </p:nvGraphicFramePr>
        <p:xfrm>
          <a:off x="589864" y="1619297"/>
          <a:ext cx="7696200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9240">
                  <a:extLst>
                    <a:ext uri="{9D8B030D-6E8A-4147-A177-3AD203B41FA5}">
                      <a16:colId xmlns:a16="http://schemas.microsoft.com/office/drawing/2014/main" val="1836777059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944581267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4285781431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145403475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329436105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Initiate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Execute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Monitor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HK" sz="2000" dirty="0">
                          <a:solidFill>
                            <a:schemeClr val="tx1"/>
                          </a:solidFill>
                        </a:rPr>
                        <a:t>Close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204248"/>
                  </a:ext>
                </a:extLst>
              </a:tr>
            </a:tbl>
          </a:graphicData>
        </a:graphic>
      </p:graphicFrame>
      <p:sp>
        <p:nvSpPr>
          <p:cNvPr id="6" name="Flowchart: Preparation 5">
            <a:extLst>
              <a:ext uri="{FF2B5EF4-FFF2-40B4-BE49-F238E27FC236}">
                <a16:creationId xmlns:a16="http://schemas.microsoft.com/office/drawing/2014/main" id="{EFC700DE-37B5-4454-8CAE-173765F76712}"/>
              </a:ext>
            </a:extLst>
          </p:cNvPr>
          <p:cNvSpPr/>
          <p:nvPr/>
        </p:nvSpPr>
        <p:spPr>
          <a:xfrm>
            <a:off x="589864" y="4294404"/>
            <a:ext cx="1447801" cy="603676"/>
          </a:xfrm>
          <a:prstGeom prst="flowChartPreparation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dirty="0">
                <a:solidFill>
                  <a:schemeClr val="tx1"/>
                </a:solidFill>
              </a:rPr>
              <a:t>Partnership Due Diligence</a:t>
            </a:r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65CFA124-CED2-418A-A0D5-362538F068F2}"/>
              </a:ext>
            </a:extLst>
          </p:cNvPr>
          <p:cNvSpPr/>
          <p:nvPr/>
        </p:nvSpPr>
        <p:spPr>
          <a:xfrm>
            <a:off x="713687" y="2995387"/>
            <a:ext cx="1219200" cy="841163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HK" sz="1000" b="1" dirty="0">
                <a:solidFill>
                  <a:schemeClr val="tx1"/>
                </a:solidFill>
              </a:rPr>
              <a:t>Project Introduction </a:t>
            </a:r>
            <a:r>
              <a:rPr lang="en-HK" sz="1000" dirty="0">
                <a:solidFill>
                  <a:schemeClr val="tx1"/>
                </a:solidFill>
              </a:rPr>
              <a:t>(Potential Scope, Partner ID, etc)</a:t>
            </a:r>
          </a:p>
        </p:txBody>
      </p:sp>
      <p:sp>
        <p:nvSpPr>
          <p:cNvPr id="18" name="Flowchart: Manual Operation 17">
            <a:extLst>
              <a:ext uri="{FF2B5EF4-FFF2-40B4-BE49-F238E27FC236}">
                <a16:creationId xmlns:a16="http://schemas.microsoft.com/office/drawing/2014/main" id="{F940E114-0A91-4D8C-9EF3-59234C847BD6}"/>
              </a:ext>
            </a:extLst>
          </p:cNvPr>
          <p:cNvSpPr/>
          <p:nvPr/>
        </p:nvSpPr>
        <p:spPr>
          <a:xfrm>
            <a:off x="2161490" y="2154226"/>
            <a:ext cx="1371601" cy="603676"/>
          </a:xfrm>
          <a:prstGeom prst="flowChartManualOperation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dirty="0">
                <a:solidFill>
                  <a:schemeClr val="tx1"/>
                </a:solidFill>
              </a:rPr>
              <a:t>Site Investigation and Survey</a:t>
            </a:r>
          </a:p>
        </p:txBody>
      </p:sp>
      <p:sp>
        <p:nvSpPr>
          <p:cNvPr id="19" name="Flowchart: Document 18">
            <a:extLst>
              <a:ext uri="{FF2B5EF4-FFF2-40B4-BE49-F238E27FC236}">
                <a16:creationId xmlns:a16="http://schemas.microsoft.com/office/drawing/2014/main" id="{08F8D3A1-21B1-471A-BB99-7408EADE6624}"/>
              </a:ext>
            </a:extLst>
          </p:cNvPr>
          <p:cNvSpPr/>
          <p:nvPr/>
        </p:nvSpPr>
        <p:spPr>
          <a:xfrm>
            <a:off x="2313294" y="2995388"/>
            <a:ext cx="1219200" cy="841162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HK" sz="1000" b="1" dirty="0">
                <a:solidFill>
                  <a:schemeClr val="tx1"/>
                </a:solidFill>
              </a:rPr>
              <a:t>Detailed Project Brief </a:t>
            </a:r>
            <a:r>
              <a:rPr lang="en-HK" sz="1000" dirty="0">
                <a:solidFill>
                  <a:schemeClr val="tx1"/>
                </a:solidFill>
              </a:rPr>
              <a:t>– Scope, Solutions, Deliverables</a:t>
            </a:r>
          </a:p>
        </p:txBody>
      </p:sp>
      <p:sp>
        <p:nvSpPr>
          <p:cNvPr id="12" name="Flowchart: Decision 11">
            <a:extLst>
              <a:ext uri="{FF2B5EF4-FFF2-40B4-BE49-F238E27FC236}">
                <a16:creationId xmlns:a16="http://schemas.microsoft.com/office/drawing/2014/main" id="{D2D014BA-441B-48C0-9452-5A96028E4BE0}"/>
              </a:ext>
            </a:extLst>
          </p:cNvPr>
          <p:cNvSpPr/>
          <p:nvPr/>
        </p:nvSpPr>
        <p:spPr>
          <a:xfrm>
            <a:off x="513960" y="5239794"/>
            <a:ext cx="1599607" cy="841162"/>
          </a:xfrm>
          <a:prstGeom prst="flowChartDecisi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b="1">
                <a:solidFill>
                  <a:schemeClr val="tx1"/>
                </a:solidFill>
              </a:rPr>
              <a:t>Partner Evaluation &amp; Approval</a:t>
            </a:r>
            <a:endParaRPr lang="en-HK" sz="1000" b="1" dirty="0">
              <a:solidFill>
                <a:schemeClr val="tx1"/>
              </a:solidFill>
            </a:endParaRPr>
          </a:p>
        </p:txBody>
      </p:sp>
      <p:sp>
        <p:nvSpPr>
          <p:cNvPr id="21" name="Flowchart: Decision 20">
            <a:extLst>
              <a:ext uri="{FF2B5EF4-FFF2-40B4-BE49-F238E27FC236}">
                <a16:creationId xmlns:a16="http://schemas.microsoft.com/office/drawing/2014/main" id="{C0B30AC1-D02C-4FC6-9536-73345AE592B6}"/>
              </a:ext>
            </a:extLst>
          </p:cNvPr>
          <p:cNvSpPr/>
          <p:nvPr/>
        </p:nvSpPr>
        <p:spPr>
          <a:xfrm>
            <a:off x="2161490" y="5239794"/>
            <a:ext cx="1556617" cy="841162"/>
          </a:xfrm>
          <a:prstGeom prst="flowChartDecisi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b="1" dirty="0">
                <a:solidFill>
                  <a:schemeClr val="tx1"/>
                </a:solidFill>
              </a:rPr>
              <a:t>Project Approval</a:t>
            </a:r>
          </a:p>
        </p:txBody>
      </p:sp>
      <p:sp>
        <p:nvSpPr>
          <p:cNvPr id="22" name="Flowchart: Decision 21">
            <a:extLst>
              <a:ext uri="{FF2B5EF4-FFF2-40B4-BE49-F238E27FC236}">
                <a16:creationId xmlns:a16="http://schemas.microsoft.com/office/drawing/2014/main" id="{1EBB1212-C7D4-49AC-9485-15625D92D7B1}"/>
              </a:ext>
            </a:extLst>
          </p:cNvPr>
          <p:cNvSpPr/>
          <p:nvPr/>
        </p:nvSpPr>
        <p:spPr>
          <a:xfrm>
            <a:off x="3776566" y="5043851"/>
            <a:ext cx="1556617" cy="841162"/>
          </a:xfrm>
          <a:prstGeom prst="flowChartDecisi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b="1" dirty="0">
                <a:solidFill>
                  <a:schemeClr val="tx1"/>
                </a:solidFill>
              </a:rPr>
              <a:t>Tender Package</a:t>
            </a:r>
          </a:p>
          <a:p>
            <a:pPr algn="ctr"/>
            <a:r>
              <a:rPr lang="en-HK" sz="1000" b="1" dirty="0">
                <a:solidFill>
                  <a:schemeClr val="tx1"/>
                </a:solidFill>
              </a:rPr>
              <a:t>(</a:t>
            </a:r>
            <a:r>
              <a:rPr lang="en-HK" sz="1000" b="1" dirty="0" err="1">
                <a:solidFill>
                  <a:schemeClr val="tx1"/>
                </a:solidFill>
              </a:rPr>
              <a:t>Dwgs</a:t>
            </a:r>
            <a:r>
              <a:rPr lang="en-HK" sz="1000" b="1" dirty="0">
                <a:solidFill>
                  <a:schemeClr val="tx1"/>
                </a:solidFill>
              </a:rPr>
              <a:t>, Specs)</a:t>
            </a:r>
          </a:p>
        </p:txBody>
      </p:sp>
      <p:sp>
        <p:nvSpPr>
          <p:cNvPr id="23" name="Flowchart: Decision 22">
            <a:extLst>
              <a:ext uri="{FF2B5EF4-FFF2-40B4-BE49-F238E27FC236}">
                <a16:creationId xmlns:a16="http://schemas.microsoft.com/office/drawing/2014/main" id="{0AB44556-0513-4E1E-9A04-C19C984EEA33}"/>
              </a:ext>
            </a:extLst>
          </p:cNvPr>
          <p:cNvSpPr/>
          <p:nvPr/>
        </p:nvSpPr>
        <p:spPr>
          <a:xfrm>
            <a:off x="5412960" y="5239794"/>
            <a:ext cx="1490790" cy="841162"/>
          </a:xfrm>
          <a:prstGeom prst="flowChartDecisi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HK" sz="900" b="1" dirty="0">
                <a:solidFill>
                  <a:schemeClr val="tx1"/>
                </a:solidFill>
              </a:rPr>
              <a:t>Substantial Completion</a:t>
            </a:r>
          </a:p>
        </p:txBody>
      </p:sp>
      <p:sp>
        <p:nvSpPr>
          <p:cNvPr id="24" name="Flowchart: Decision 23">
            <a:extLst>
              <a:ext uri="{FF2B5EF4-FFF2-40B4-BE49-F238E27FC236}">
                <a16:creationId xmlns:a16="http://schemas.microsoft.com/office/drawing/2014/main" id="{FD335DA4-6B59-4EF7-95EA-5E10AFE9199C}"/>
              </a:ext>
            </a:extLst>
          </p:cNvPr>
          <p:cNvSpPr/>
          <p:nvPr/>
        </p:nvSpPr>
        <p:spPr>
          <a:xfrm>
            <a:off x="6796253" y="2921629"/>
            <a:ext cx="1627071" cy="769620"/>
          </a:xfrm>
          <a:prstGeom prst="flowChartDecisi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HK" sz="900" b="1" dirty="0">
                <a:solidFill>
                  <a:schemeClr val="tx1"/>
                </a:solidFill>
              </a:rPr>
              <a:t>Construction Completion</a:t>
            </a:r>
          </a:p>
        </p:txBody>
      </p:sp>
      <p:sp>
        <p:nvSpPr>
          <p:cNvPr id="20" name="Flowchart: Multidocument 19">
            <a:extLst>
              <a:ext uri="{FF2B5EF4-FFF2-40B4-BE49-F238E27FC236}">
                <a16:creationId xmlns:a16="http://schemas.microsoft.com/office/drawing/2014/main" id="{6DB505EF-2AD4-4788-9363-50705CF5354C}"/>
              </a:ext>
            </a:extLst>
          </p:cNvPr>
          <p:cNvSpPr/>
          <p:nvPr/>
        </p:nvSpPr>
        <p:spPr>
          <a:xfrm>
            <a:off x="3776566" y="2154226"/>
            <a:ext cx="1371601" cy="2667000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HK" sz="1000" b="1" dirty="0">
                <a:solidFill>
                  <a:schemeClr val="tx1"/>
                </a:solidFill>
              </a:rPr>
              <a:t>Design &amp; Specifications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Terms and Conditions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Roles and Responsibilities</a:t>
            </a:r>
          </a:p>
        </p:txBody>
      </p:sp>
      <p:sp>
        <p:nvSpPr>
          <p:cNvPr id="26" name="Flowchart: Manual Operation 25">
            <a:extLst>
              <a:ext uri="{FF2B5EF4-FFF2-40B4-BE49-F238E27FC236}">
                <a16:creationId xmlns:a16="http://schemas.microsoft.com/office/drawing/2014/main" id="{9604DAD5-D973-4455-8D2D-EDBAC796C778}"/>
              </a:ext>
            </a:extLst>
          </p:cNvPr>
          <p:cNvSpPr/>
          <p:nvPr/>
        </p:nvSpPr>
        <p:spPr>
          <a:xfrm>
            <a:off x="5325735" y="2156957"/>
            <a:ext cx="1371601" cy="603676"/>
          </a:xfrm>
          <a:prstGeom prst="flowChartManualOperation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dirty="0">
                <a:solidFill>
                  <a:schemeClr val="tx1"/>
                </a:solidFill>
              </a:rPr>
              <a:t>Construction Monitoring</a:t>
            </a:r>
          </a:p>
        </p:txBody>
      </p:sp>
      <p:sp>
        <p:nvSpPr>
          <p:cNvPr id="27" name="Flowchart: Multidocument 26">
            <a:extLst>
              <a:ext uri="{FF2B5EF4-FFF2-40B4-BE49-F238E27FC236}">
                <a16:creationId xmlns:a16="http://schemas.microsoft.com/office/drawing/2014/main" id="{E419B775-4DC4-4E1B-BAEF-45E8F3C2A1FF}"/>
              </a:ext>
            </a:extLst>
          </p:cNvPr>
          <p:cNvSpPr/>
          <p:nvPr/>
        </p:nvSpPr>
        <p:spPr>
          <a:xfrm>
            <a:off x="5347015" y="2925992"/>
            <a:ext cx="1371601" cy="2200034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Photos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Weekly Reports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Payment Requests</a:t>
            </a:r>
          </a:p>
        </p:txBody>
      </p:sp>
      <p:sp>
        <p:nvSpPr>
          <p:cNvPr id="29" name="Flowchart: Decision 28">
            <a:extLst>
              <a:ext uri="{FF2B5EF4-FFF2-40B4-BE49-F238E27FC236}">
                <a16:creationId xmlns:a16="http://schemas.microsoft.com/office/drawing/2014/main" id="{7A9A1B28-F6E4-40D5-8C49-F525D6DEC071}"/>
              </a:ext>
            </a:extLst>
          </p:cNvPr>
          <p:cNvSpPr/>
          <p:nvPr/>
        </p:nvSpPr>
        <p:spPr>
          <a:xfrm>
            <a:off x="6932534" y="5126026"/>
            <a:ext cx="1490790" cy="615390"/>
          </a:xfrm>
          <a:prstGeom prst="flowChartDecisi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b="1" dirty="0">
                <a:solidFill>
                  <a:schemeClr val="tx1"/>
                </a:solidFill>
              </a:rPr>
              <a:t>Project Close-out</a:t>
            </a:r>
          </a:p>
        </p:txBody>
      </p:sp>
      <p:sp>
        <p:nvSpPr>
          <p:cNvPr id="30" name="Flowchart: Document 29">
            <a:extLst>
              <a:ext uri="{FF2B5EF4-FFF2-40B4-BE49-F238E27FC236}">
                <a16:creationId xmlns:a16="http://schemas.microsoft.com/office/drawing/2014/main" id="{D1F8C3DA-EA79-466D-8D44-29F7DB4701EF}"/>
              </a:ext>
            </a:extLst>
          </p:cNvPr>
          <p:cNvSpPr/>
          <p:nvPr/>
        </p:nvSpPr>
        <p:spPr>
          <a:xfrm>
            <a:off x="6841844" y="2118490"/>
            <a:ext cx="1219200" cy="639412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HK" sz="1000" dirty="0">
                <a:solidFill>
                  <a:schemeClr val="tx1"/>
                </a:solidFill>
              </a:rPr>
              <a:t>Final Payment</a:t>
            </a:r>
          </a:p>
          <a:p>
            <a:r>
              <a:rPr lang="en-HK" sz="1000" dirty="0">
                <a:solidFill>
                  <a:schemeClr val="tx1"/>
                </a:solidFill>
              </a:rPr>
              <a:t>Construction Completion</a:t>
            </a:r>
          </a:p>
        </p:txBody>
      </p:sp>
      <p:sp>
        <p:nvSpPr>
          <p:cNvPr id="31" name="Flowchart: Multidocument 30">
            <a:extLst>
              <a:ext uri="{FF2B5EF4-FFF2-40B4-BE49-F238E27FC236}">
                <a16:creationId xmlns:a16="http://schemas.microsoft.com/office/drawing/2014/main" id="{20299A00-74B6-48D3-9186-9F3EB13E6A1F}"/>
              </a:ext>
            </a:extLst>
          </p:cNvPr>
          <p:cNvSpPr/>
          <p:nvPr/>
        </p:nvSpPr>
        <p:spPr>
          <a:xfrm>
            <a:off x="6841844" y="3854977"/>
            <a:ext cx="1371601" cy="1118649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Ops and Maintenance Manual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Ops Training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Post Mortem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HK" sz="1000" dirty="0">
              <a:solidFill>
                <a:schemeClr val="tx1"/>
              </a:solidFill>
            </a:endParaRPr>
          </a:p>
        </p:txBody>
      </p:sp>
      <p:sp>
        <p:nvSpPr>
          <p:cNvPr id="28" name="Flowchart: Punched Tape 27">
            <a:extLst>
              <a:ext uri="{FF2B5EF4-FFF2-40B4-BE49-F238E27FC236}">
                <a16:creationId xmlns:a16="http://schemas.microsoft.com/office/drawing/2014/main" id="{3A1C5D99-FD5A-4C8D-A92D-5BB206F19FE5}"/>
              </a:ext>
            </a:extLst>
          </p:cNvPr>
          <p:cNvSpPr/>
          <p:nvPr/>
        </p:nvSpPr>
        <p:spPr>
          <a:xfrm>
            <a:off x="7054519" y="5852356"/>
            <a:ext cx="1326501" cy="457200"/>
          </a:xfrm>
          <a:prstGeom prst="flowChartPunchedTap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dirty="0">
                <a:solidFill>
                  <a:schemeClr val="tx1"/>
                </a:solidFill>
              </a:rPr>
              <a:t>Post Project Monitoring</a:t>
            </a:r>
          </a:p>
        </p:txBody>
      </p:sp>
      <p:sp>
        <p:nvSpPr>
          <p:cNvPr id="32" name="Flowchart: Alternate Process 31">
            <a:extLst>
              <a:ext uri="{FF2B5EF4-FFF2-40B4-BE49-F238E27FC236}">
                <a16:creationId xmlns:a16="http://schemas.microsoft.com/office/drawing/2014/main" id="{64BBA506-E62C-4031-837A-72134A28DA8E}"/>
              </a:ext>
            </a:extLst>
          </p:cNvPr>
          <p:cNvSpPr/>
          <p:nvPr/>
        </p:nvSpPr>
        <p:spPr>
          <a:xfrm>
            <a:off x="3955933" y="6008014"/>
            <a:ext cx="1219200" cy="306698"/>
          </a:xfrm>
          <a:prstGeom prst="flowChartAlternateProces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900" dirty="0">
                <a:solidFill>
                  <a:schemeClr val="tx1"/>
                </a:solidFill>
              </a:rPr>
              <a:t>Partner/Contractor Contract Signing</a:t>
            </a:r>
          </a:p>
        </p:txBody>
      </p:sp>
    </p:spTree>
    <p:extLst>
      <p:ext uri="{BB962C8B-B14F-4D97-AF65-F5344CB8AC3E}">
        <p14:creationId xmlns:p14="http://schemas.microsoft.com/office/powerpoint/2010/main" val="3902713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27396AF-98E9-49F6-8F51-6920B83AF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828800"/>
            <a:ext cx="8001000" cy="4343400"/>
          </a:xfrm>
        </p:spPr>
        <p:txBody>
          <a:bodyPr>
            <a:normAutofit fontScale="92500" lnSpcReduction="10000"/>
          </a:bodyPr>
          <a:lstStyle/>
          <a:p>
            <a:r>
              <a:rPr lang="en-HK" sz="2000" b="1" dirty="0"/>
              <a:t>The Construction Divisions (Index) are critical in the Design Process. They act as an ORGANIZING Methodology and a CHECK LIST to ensure that all possible elements of the project are looked at and addressed.  It also provides a consistent guide for analysing Tender Pricing and enable efficient monitoring of Project Execution.</a:t>
            </a:r>
          </a:p>
          <a:p>
            <a:r>
              <a:rPr lang="en-HK" sz="1800" dirty="0"/>
              <a:t>There are a handful of organizations that manage a Construction Index</a:t>
            </a:r>
          </a:p>
          <a:p>
            <a:pPr lvl="1"/>
            <a:r>
              <a:rPr lang="en-HK" sz="1800" dirty="0"/>
              <a:t>CAWS – Common Arrangement to Works Sections - (NBS, NES)</a:t>
            </a:r>
          </a:p>
          <a:p>
            <a:pPr lvl="1"/>
            <a:r>
              <a:rPr lang="en-HK" sz="1800" dirty="0"/>
              <a:t>BCIS – Building Cost Information System - (RCIS)</a:t>
            </a:r>
          </a:p>
          <a:p>
            <a:pPr lvl="1"/>
            <a:r>
              <a:rPr lang="en-HK" sz="1800" dirty="0"/>
              <a:t>NRM2 -  (RCIS)</a:t>
            </a:r>
          </a:p>
          <a:p>
            <a:pPr lvl="1"/>
            <a:r>
              <a:rPr lang="en-HK" sz="1800" dirty="0" err="1"/>
              <a:t>MasterFormat</a:t>
            </a:r>
            <a:r>
              <a:rPr lang="en-HK" sz="1800" dirty="0"/>
              <a:t> (16/50 Divisions) - (CSI-Construction Specification Institute</a:t>
            </a:r>
          </a:p>
          <a:p>
            <a:pPr lvl="1"/>
            <a:r>
              <a:rPr lang="en-HK" sz="1800" dirty="0"/>
              <a:t>Uniformat – (CSI)</a:t>
            </a:r>
          </a:p>
          <a:p>
            <a:r>
              <a:rPr lang="en-HK" sz="1800" dirty="0"/>
              <a:t>There are only minor differences between the above </a:t>
            </a:r>
          </a:p>
          <a:p>
            <a:r>
              <a:rPr lang="en-HK" sz="1800" dirty="0"/>
              <a:t>Moving forward EWB-HK will use a combination of BCIS and </a:t>
            </a:r>
            <a:r>
              <a:rPr lang="en-HK" sz="1800" dirty="0" err="1"/>
              <a:t>Masterformat</a:t>
            </a:r>
            <a:r>
              <a:rPr lang="en-HK" sz="1800" dirty="0"/>
              <a:t> for Construction Specification Divisions that reflect the majority of our projects</a:t>
            </a:r>
          </a:p>
          <a:p>
            <a:endParaRPr lang="en-HK" sz="18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FA0C4B4-8CFE-4F11-A7C6-C4775326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5"/>
            <a:ext cx="6571060" cy="706964"/>
          </a:xfrm>
        </p:spPr>
        <p:txBody>
          <a:bodyPr>
            <a:normAutofit/>
          </a:bodyPr>
          <a:lstStyle/>
          <a:p>
            <a:r>
              <a:rPr lang="en-US" sz="3200" dirty="0"/>
              <a:t>Construction Index</a:t>
            </a:r>
          </a:p>
        </p:txBody>
      </p:sp>
    </p:spTree>
    <p:extLst>
      <p:ext uri="{BB962C8B-B14F-4D97-AF65-F5344CB8AC3E}">
        <p14:creationId xmlns:p14="http://schemas.microsoft.com/office/powerpoint/2010/main" val="345344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27396AF-98E9-49F6-8F51-6920B83AF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5114962"/>
            <a:ext cx="7924800" cy="1328487"/>
          </a:xfrm>
          <a:ln w="381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HK" sz="2000" b="1" dirty="0"/>
              <a:t>By utilizing the framework of the Construction Divisions, EWB-HK through the Project Lead can produce a professional organized package to the Partner that ensures our liabilities are limited and the framework is set to enable proper monitoring of the Project Execution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FA0C4B4-8CFE-4F11-A7C6-C4775326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5"/>
            <a:ext cx="6571060" cy="706964"/>
          </a:xfrm>
        </p:spPr>
        <p:txBody>
          <a:bodyPr>
            <a:normAutofit/>
          </a:bodyPr>
          <a:lstStyle/>
          <a:p>
            <a:r>
              <a:rPr lang="en-US" sz="3200" dirty="0"/>
              <a:t>Design Process</a:t>
            </a:r>
          </a:p>
        </p:txBody>
      </p:sp>
      <p:sp>
        <p:nvSpPr>
          <p:cNvPr id="5" name="Flowchart: Multidocument 4">
            <a:extLst>
              <a:ext uri="{FF2B5EF4-FFF2-40B4-BE49-F238E27FC236}">
                <a16:creationId xmlns:a16="http://schemas.microsoft.com/office/drawing/2014/main" id="{3790CB3C-4786-4D2A-8A7D-BA31C7F1EE53}"/>
              </a:ext>
            </a:extLst>
          </p:cNvPr>
          <p:cNvSpPr/>
          <p:nvPr/>
        </p:nvSpPr>
        <p:spPr>
          <a:xfrm>
            <a:off x="4495800" y="1967711"/>
            <a:ext cx="1371601" cy="2832889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HK" sz="1000" b="1" dirty="0">
                <a:solidFill>
                  <a:schemeClr val="tx1"/>
                </a:solidFill>
              </a:rPr>
              <a:t>Design &amp; Specifications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Consolidate the Design </a:t>
            </a:r>
            <a:r>
              <a:rPr lang="en-HK" sz="1000" dirty="0" err="1">
                <a:solidFill>
                  <a:schemeClr val="tx1"/>
                </a:solidFill>
              </a:rPr>
              <a:t>Dwgs</a:t>
            </a:r>
            <a:r>
              <a:rPr lang="en-HK" sz="1000" dirty="0">
                <a:solidFill>
                  <a:schemeClr val="tx1"/>
                </a:solidFill>
              </a:rPr>
              <a:t> and Specs utilizing the Construction Divisions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Terms and Conditions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HK" sz="1000" dirty="0">
                <a:solidFill>
                  <a:schemeClr val="tx1"/>
                </a:solidFill>
              </a:rPr>
              <a:t>Roles and Responsibilities</a:t>
            </a:r>
          </a:p>
        </p:txBody>
      </p:sp>
      <p:sp>
        <p:nvSpPr>
          <p:cNvPr id="6" name="Flowchart: Document 5">
            <a:extLst>
              <a:ext uri="{FF2B5EF4-FFF2-40B4-BE49-F238E27FC236}">
                <a16:creationId xmlns:a16="http://schemas.microsoft.com/office/drawing/2014/main" id="{940D7C87-4294-4762-BB27-B0DDD47B980E}"/>
              </a:ext>
            </a:extLst>
          </p:cNvPr>
          <p:cNvSpPr/>
          <p:nvPr/>
        </p:nvSpPr>
        <p:spPr>
          <a:xfrm>
            <a:off x="7086600" y="2667251"/>
            <a:ext cx="1219200" cy="639412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HK" sz="1000" b="1" dirty="0">
                <a:solidFill>
                  <a:schemeClr val="tx1"/>
                </a:solidFill>
              </a:rPr>
              <a:t>TENDER PACKAGE</a:t>
            </a:r>
          </a:p>
          <a:p>
            <a:r>
              <a:rPr lang="en-HK" sz="1000" b="1" dirty="0">
                <a:solidFill>
                  <a:schemeClr val="tx1"/>
                </a:solidFill>
              </a:rPr>
              <a:t>Submission to Partner</a:t>
            </a:r>
          </a:p>
        </p:txBody>
      </p:sp>
      <p:sp>
        <p:nvSpPr>
          <p:cNvPr id="9" name="Flowchart: Document 8">
            <a:extLst>
              <a:ext uri="{FF2B5EF4-FFF2-40B4-BE49-F238E27FC236}">
                <a16:creationId xmlns:a16="http://schemas.microsoft.com/office/drawing/2014/main" id="{736B5173-B49D-4551-9C32-78DF39D84BF7}"/>
              </a:ext>
            </a:extLst>
          </p:cNvPr>
          <p:cNvSpPr/>
          <p:nvPr/>
        </p:nvSpPr>
        <p:spPr>
          <a:xfrm>
            <a:off x="398611" y="2675373"/>
            <a:ext cx="1049189" cy="639412"/>
          </a:xfrm>
          <a:prstGeom prst="flowChart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HK" sz="1000" b="1" dirty="0">
                <a:solidFill>
                  <a:schemeClr val="tx1"/>
                </a:solidFill>
              </a:rPr>
              <a:t>PROJECT BRIEF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506963E-3183-46E3-98D9-A50C83CDF70F}"/>
              </a:ext>
            </a:extLst>
          </p:cNvPr>
          <p:cNvSpPr/>
          <p:nvPr/>
        </p:nvSpPr>
        <p:spPr>
          <a:xfrm>
            <a:off x="2276603" y="1967711"/>
            <a:ext cx="1073065" cy="63266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b="1" dirty="0">
                <a:solidFill>
                  <a:schemeClr val="tx1"/>
                </a:solidFill>
              </a:rPr>
              <a:t>Civil </a:t>
            </a:r>
            <a:r>
              <a:rPr lang="en-HK" sz="1000" b="1" dirty="0" err="1">
                <a:solidFill>
                  <a:schemeClr val="tx1"/>
                </a:solidFill>
              </a:rPr>
              <a:t>Eng</a:t>
            </a:r>
            <a:endParaRPr lang="en-HK" sz="1000" b="1" dirty="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0D6DDB-43B6-4FE4-8D59-636F3C2480C0}"/>
              </a:ext>
            </a:extLst>
          </p:cNvPr>
          <p:cNvSpPr/>
          <p:nvPr/>
        </p:nvSpPr>
        <p:spPr>
          <a:xfrm>
            <a:off x="2295650" y="2473529"/>
            <a:ext cx="1073065" cy="63266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b="1" dirty="0">
                <a:solidFill>
                  <a:schemeClr val="tx1"/>
                </a:solidFill>
              </a:rPr>
              <a:t>Elec </a:t>
            </a:r>
            <a:r>
              <a:rPr lang="en-HK" sz="1000" b="1" dirty="0" err="1">
                <a:solidFill>
                  <a:schemeClr val="tx1"/>
                </a:solidFill>
              </a:rPr>
              <a:t>Eng</a:t>
            </a:r>
            <a:endParaRPr lang="en-HK" sz="1000" b="1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FD85934-AACC-4A10-86AD-084157C16F56}"/>
              </a:ext>
            </a:extLst>
          </p:cNvPr>
          <p:cNvSpPr/>
          <p:nvPr/>
        </p:nvSpPr>
        <p:spPr>
          <a:xfrm>
            <a:off x="2303610" y="2990333"/>
            <a:ext cx="1073065" cy="63266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b="1" dirty="0">
                <a:solidFill>
                  <a:schemeClr val="tx1"/>
                </a:solidFill>
              </a:rPr>
              <a:t>Mech </a:t>
            </a:r>
            <a:r>
              <a:rPr lang="en-HK" sz="1000" b="1" dirty="0" err="1">
                <a:solidFill>
                  <a:schemeClr val="tx1"/>
                </a:solidFill>
              </a:rPr>
              <a:t>Eng</a:t>
            </a:r>
            <a:endParaRPr lang="en-HK" sz="1000" b="1" dirty="0">
              <a:solidFill>
                <a:schemeClr val="tx1"/>
              </a:solidFill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085B2B0-0EE5-4E64-A7C8-15C969CA9111}"/>
              </a:ext>
            </a:extLst>
          </p:cNvPr>
          <p:cNvSpPr/>
          <p:nvPr/>
        </p:nvSpPr>
        <p:spPr>
          <a:xfrm>
            <a:off x="1566080" y="2745267"/>
            <a:ext cx="619250" cy="402117"/>
          </a:xfrm>
          <a:prstGeom prst="rightArrow">
            <a:avLst/>
          </a:prstGeom>
          <a:solidFill>
            <a:srgbClr val="336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FE38B3F-14B1-4268-B28D-09DFFDAB05BB}"/>
              </a:ext>
            </a:extLst>
          </p:cNvPr>
          <p:cNvSpPr/>
          <p:nvPr/>
        </p:nvSpPr>
        <p:spPr>
          <a:xfrm>
            <a:off x="6130716" y="2745267"/>
            <a:ext cx="619250" cy="402117"/>
          </a:xfrm>
          <a:prstGeom prst="rightArrow">
            <a:avLst/>
          </a:prstGeom>
          <a:solidFill>
            <a:srgbClr val="336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F12069F-6C87-4968-AAF6-C9A719ACD62D}"/>
              </a:ext>
            </a:extLst>
          </p:cNvPr>
          <p:cNvSpPr/>
          <p:nvPr/>
        </p:nvSpPr>
        <p:spPr>
          <a:xfrm>
            <a:off x="3613235" y="2745267"/>
            <a:ext cx="619250" cy="402117"/>
          </a:xfrm>
          <a:prstGeom prst="rightArrow">
            <a:avLst/>
          </a:prstGeom>
          <a:solidFill>
            <a:srgbClr val="336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FEA20A-D57E-4D2C-9308-1EBA2E5F008B}"/>
              </a:ext>
            </a:extLst>
          </p:cNvPr>
          <p:cNvSpPr txBox="1"/>
          <p:nvPr/>
        </p:nvSpPr>
        <p:spPr>
          <a:xfrm>
            <a:off x="2013880" y="1576303"/>
            <a:ext cx="16684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200" b="1" dirty="0"/>
              <a:t>Design/Engineering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3A8A72-17E7-4047-8B55-90B620818F14}"/>
              </a:ext>
            </a:extLst>
          </p:cNvPr>
          <p:cNvSpPr txBox="1"/>
          <p:nvPr/>
        </p:nvSpPr>
        <p:spPr>
          <a:xfrm>
            <a:off x="4347378" y="1493318"/>
            <a:ext cx="1668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200" b="1" dirty="0"/>
              <a:t>Design/Engineering</a:t>
            </a:r>
          </a:p>
          <a:p>
            <a:r>
              <a:rPr lang="en-HK" sz="1200" b="1" dirty="0"/>
              <a:t>Consolidation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0422E34-9EAA-4D5F-BDE5-AF81B9D96982}"/>
              </a:ext>
            </a:extLst>
          </p:cNvPr>
          <p:cNvSpPr/>
          <p:nvPr/>
        </p:nvSpPr>
        <p:spPr>
          <a:xfrm>
            <a:off x="2311570" y="3496151"/>
            <a:ext cx="1073065" cy="63266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sz="1000" b="1" dirty="0">
                <a:solidFill>
                  <a:schemeClr val="tx1"/>
                </a:solidFill>
              </a:rPr>
              <a:t>Other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83D9CE-A69D-4D71-9D35-0FF3154DC3C2}"/>
              </a:ext>
            </a:extLst>
          </p:cNvPr>
          <p:cNvSpPr txBox="1"/>
          <p:nvPr/>
        </p:nvSpPr>
        <p:spPr>
          <a:xfrm>
            <a:off x="7040960" y="1506046"/>
            <a:ext cx="1371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200" b="1" dirty="0"/>
              <a:t>Submission to Partner</a:t>
            </a:r>
          </a:p>
        </p:txBody>
      </p:sp>
    </p:spTree>
    <p:extLst>
      <p:ext uri="{BB962C8B-B14F-4D97-AF65-F5344CB8AC3E}">
        <p14:creationId xmlns:p14="http://schemas.microsoft.com/office/powerpoint/2010/main" val="2156152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FA0C4B4-8CFE-4F11-A7C6-C4775326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4"/>
            <a:ext cx="6571060" cy="904875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Construction Divisions</a:t>
            </a:r>
            <a:br>
              <a:rPr lang="en-US" sz="3200" dirty="0"/>
            </a:br>
            <a:r>
              <a:rPr lang="en-US" sz="3200" dirty="0"/>
              <a:t>(Proposed for use by EWB)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6FA74D-87EB-4CDA-A164-77770C9AC7BE}"/>
              </a:ext>
            </a:extLst>
          </p:cNvPr>
          <p:cNvSpPr/>
          <p:nvPr/>
        </p:nvSpPr>
        <p:spPr>
          <a:xfrm>
            <a:off x="381000" y="1676400"/>
            <a:ext cx="84582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HK" b="1" dirty="0"/>
              <a:t>Construction Specification Divisions</a:t>
            </a:r>
            <a:r>
              <a:rPr lang="en-HK" sz="1400" dirty="0"/>
              <a:t>			</a:t>
            </a:r>
          </a:p>
          <a:p>
            <a:r>
              <a:rPr lang="en-HK" sz="1400" dirty="0"/>
              <a:t>			</a:t>
            </a:r>
          </a:p>
          <a:p>
            <a:r>
              <a:rPr lang="en-HK" sz="1400" dirty="0"/>
              <a:t>	</a:t>
            </a:r>
            <a:r>
              <a:rPr lang="en-HK" sz="1600" b="1" u="sng" dirty="0"/>
              <a:t>Division</a:t>
            </a:r>
            <a:r>
              <a:rPr lang="en-HK" sz="1600" b="1" dirty="0"/>
              <a:t>		</a:t>
            </a:r>
            <a:r>
              <a:rPr lang="en-HK" sz="1600" b="1" u="sng" dirty="0"/>
              <a:t>Summary Content</a:t>
            </a:r>
          </a:p>
          <a:p>
            <a:r>
              <a:rPr lang="en-HK" sz="1400" dirty="0"/>
              <a:t>1.0   General Requirements	Admin, Quality, Temp Facilities, Fees, etc</a:t>
            </a:r>
          </a:p>
          <a:p>
            <a:r>
              <a:rPr lang="en-HK" sz="1400" dirty="0"/>
              <a:t>2.0   Site Works		Site Prep, Earthworks, Tunnels, Drainage, Utilities, Planting, etc</a:t>
            </a:r>
          </a:p>
          <a:p>
            <a:r>
              <a:rPr lang="en-HK" sz="1400" dirty="0"/>
              <a:t>3.0   Concrete		Footings, Substructure, Superstructure, Reinforcement, </a:t>
            </a:r>
            <a:r>
              <a:rPr lang="en-HK" sz="1400" dirty="0" err="1"/>
              <a:t>PreCast</a:t>
            </a:r>
            <a:r>
              <a:rPr lang="en-HK" sz="1400" dirty="0"/>
              <a:t>, etc</a:t>
            </a:r>
          </a:p>
          <a:p>
            <a:r>
              <a:rPr lang="en-HK" sz="1400" dirty="0"/>
              <a:t>4.0   Masonry		Masonry, Stone, etc</a:t>
            </a:r>
          </a:p>
          <a:p>
            <a:r>
              <a:rPr lang="en-HK" sz="1400" dirty="0"/>
              <a:t>5.0   Metals		</a:t>
            </a:r>
            <a:r>
              <a:rPr lang="en-HK" sz="1400" dirty="0" err="1"/>
              <a:t>Structual</a:t>
            </a:r>
            <a:r>
              <a:rPr lang="en-HK" sz="1400" dirty="0"/>
              <a:t> Framing, Joists, Deck, Expansion Control, etc</a:t>
            </a:r>
          </a:p>
          <a:p>
            <a:r>
              <a:rPr lang="en-HK" sz="1400" dirty="0"/>
              <a:t>6.0   Wood and Plastics	Rough Carpentry, Finished Carpentry, Plastics, etc</a:t>
            </a:r>
          </a:p>
          <a:p>
            <a:r>
              <a:rPr lang="en-HK" sz="1400" dirty="0"/>
              <a:t>7.0   Thermal, Moisture Protection	 Waterproofing, Insulations, Roof Covering, etc</a:t>
            </a:r>
          </a:p>
          <a:p>
            <a:r>
              <a:rPr lang="en-HK" sz="1400" dirty="0"/>
              <a:t>8.0   Doors and Windows	Wood, Metal, Windows, Skylights, etc</a:t>
            </a:r>
          </a:p>
          <a:p>
            <a:r>
              <a:rPr lang="en-HK" sz="1400" dirty="0"/>
              <a:t>9.0   Finishes		Flooring, Tiles, Paint, Stucco, Ceilings, Walls, etc</a:t>
            </a:r>
          </a:p>
          <a:p>
            <a:r>
              <a:rPr lang="en-HK" sz="1400" dirty="0"/>
              <a:t>10.0   Specialties		Louvers, Lockers, Storage, Screens, WC Fixtures, etc</a:t>
            </a:r>
          </a:p>
          <a:p>
            <a:r>
              <a:rPr lang="en-HK" sz="1400" dirty="0"/>
              <a:t>11.0   Equipment		AV, Water Treatment, Waste Treatment, Kitchen, etc</a:t>
            </a:r>
          </a:p>
          <a:p>
            <a:r>
              <a:rPr lang="en-HK" sz="1400" dirty="0"/>
              <a:t>12.0   Furnishings		Furniture, Plants, Art, Millwork, etc</a:t>
            </a:r>
          </a:p>
          <a:p>
            <a:r>
              <a:rPr lang="en-HK" sz="1400" dirty="0"/>
              <a:t>13.0   Special Construction	Sound, </a:t>
            </a:r>
            <a:r>
              <a:rPr lang="en-HK" sz="1400" dirty="0" err="1"/>
              <a:t>Siesmic</a:t>
            </a:r>
            <a:r>
              <a:rPr lang="en-HK" sz="1400" dirty="0"/>
              <a:t>, Lightning, Storage Tanks, Solar &amp; Wind, Security, 				Alarms, etc</a:t>
            </a:r>
          </a:p>
          <a:p>
            <a:r>
              <a:rPr lang="en-HK" sz="1400" dirty="0"/>
              <a:t>14.0   Conveying Systems	Cranes, Hoists, Elevators, Escalators, etc</a:t>
            </a:r>
          </a:p>
          <a:p>
            <a:r>
              <a:rPr lang="en-HK" sz="1400" dirty="0"/>
              <a:t>15.0   Mechanical		Plant, HVAC, Plumbing, etc</a:t>
            </a:r>
          </a:p>
          <a:p>
            <a:r>
              <a:rPr lang="en-HK" sz="1400" dirty="0"/>
              <a:t>16.0   Electrical		Power, Lighting, Security, Communications,  etc</a:t>
            </a:r>
          </a:p>
          <a:p>
            <a:r>
              <a:rPr lang="en-HK" sz="1400" dirty="0"/>
              <a:t>17.0   Renovation		Roof, Ext Shell, Windows, Interior Walls, Elec, Cooling, etc</a:t>
            </a:r>
          </a:p>
        </p:txBody>
      </p:sp>
    </p:spTree>
    <p:extLst>
      <p:ext uri="{BB962C8B-B14F-4D97-AF65-F5344CB8AC3E}">
        <p14:creationId xmlns:p14="http://schemas.microsoft.com/office/powerpoint/2010/main" val="3633101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27396AF-98E9-49F6-8F51-6920B83AF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752600"/>
            <a:ext cx="8153400" cy="1752600"/>
          </a:xfrm>
          <a:ln w="28575"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HK" dirty="0"/>
              <a:t>The Construction Specification Divisions provide great value in the Tender Cost Analysis process.</a:t>
            </a:r>
          </a:p>
          <a:p>
            <a:pPr marL="0" indent="0">
              <a:buNone/>
            </a:pPr>
            <a:r>
              <a:rPr lang="en-HK" dirty="0"/>
              <a:t>The “Tender Cost Summary Form” can take 2 forms:</a:t>
            </a:r>
          </a:p>
          <a:p>
            <a:pPr marL="709613" lvl="1" indent="-342900">
              <a:buFont typeface="+mj-lt"/>
              <a:buAutoNum type="arabicParenR"/>
            </a:pPr>
            <a:r>
              <a:rPr lang="en-HK" dirty="0"/>
              <a:t>Tender Cost Summary Form can include all applicable Divisions and any applicable Sub-Divisions</a:t>
            </a:r>
          </a:p>
          <a:p>
            <a:pPr marL="709613" lvl="1" indent="-342900">
              <a:buFont typeface="+mj-lt"/>
              <a:buAutoNum type="arabicParenR"/>
            </a:pPr>
            <a:r>
              <a:rPr lang="en-HK" dirty="0"/>
              <a:t>Simplified – The Tender Cost Summary Form can just include the applicable Divisions</a:t>
            </a:r>
          </a:p>
          <a:p>
            <a:pPr marL="0" indent="0">
              <a:buNone/>
            </a:pPr>
            <a:endParaRPr lang="en-HK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FA0C4B4-8CFE-4F11-A7C6-C4775326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6571060" cy="706964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Tendering and</a:t>
            </a:r>
            <a:br>
              <a:rPr lang="en-US" sz="3200" dirty="0"/>
            </a:br>
            <a:r>
              <a:rPr lang="en-US" sz="3200" dirty="0"/>
              <a:t>Construction Divisions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CB29A869-F7FD-4A7A-A69E-AA222A307DCE}"/>
              </a:ext>
            </a:extLst>
          </p:cNvPr>
          <p:cNvSpPr txBox="1">
            <a:spLocks/>
          </p:cNvSpPr>
          <p:nvPr/>
        </p:nvSpPr>
        <p:spPr>
          <a:xfrm>
            <a:off x="571500" y="3657599"/>
            <a:ext cx="8153400" cy="2667001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19088" indent="-319088" algn="l" rtl="0" eaLnBrk="1" fontAlgn="base" hangingPunct="1">
              <a:spcBef>
                <a:spcPts val="7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2" charset="2"/>
              <a:buChar char="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39763" indent="-273050" algn="l" rtl="0" eaLnBrk="1" fontAlgn="base" hangingPunct="1"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 2" pitchFamily="18" charset="2"/>
              <a:buChar char="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914400" indent="-228600" algn="l" rtl="0" eaLnBrk="1" fontAlgn="base" hangingPunct="1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Wingdings" pitchFamily="2" charset="2"/>
              <a:buChar char="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3716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rgbClr val="A5AB81"/>
              </a:buClr>
              <a:buSzPct val="75000"/>
              <a:buFont typeface="Wingdings" pitchFamily="2" charset="2"/>
              <a:buChar char="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828800" indent="-228600" algn="l" rtl="0" eaLnBrk="1" fontAlgn="base" hangingPunct="1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itchFamily="2" charset="2"/>
              <a:buChar char="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kumimoji="0" lang="en-HK" sz="2200" b="1" dirty="0"/>
              <a:t>BENEFITS</a:t>
            </a:r>
          </a:p>
          <a:p>
            <a:pPr marL="709613" lvl="1" indent="-342900">
              <a:buFont typeface="+mj-lt"/>
              <a:buAutoNum type="arabicParenR"/>
            </a:pPr>
            <a:r>
              <a:rPr kumimoji="0" lang="en-US" sz="1700" dirty="0"/>
              <a:t>A consistent format will enable EWB-HK to better </a:t>
            </a:r>
            <a:r>
              <a:rPr kumimoji="0" lang="en-US" sz="1700" dirty="0" err="1"/>
              <a:t>analyse</a:t>
            </a:r>
            <a:r>
              <a:rPr kumimoji="0" lang="en-US" sz="1700" dirty="0"/>
              <a:t> the Tender Costs between bidders and if they are reasonable (all things are included)</a:t>
            </a:r>
          </a:p>
          <a:p>
            <a:pPr marL="709613" lvl="1" indent="-342900">
              <a:buFont typeface="+mj-lt"/>
              <a:buAutoNum type="arabicParenR"/>
            </a:pPr>
            <a:r>
              <a:rPr kumimoji="0" lang="en-US" sz="1700" dirty="0"/>
              <a:t>By using a standard "Tender Cost Summary Form", EWB-HK can establish a database to track project costs. This will facilitate ability to provide  future cost estimates in a more efficient and accurate manner.</a:t>
            </a:r>
          </a:p>
          <a:p>
            <a:pPr marL="709613" lvl="1" indent="-342900">
              <a:buFont typeface="+mj-lt"/>
              <a:buAutoNum type="arabicParenR"/>
            </a:pPr>
            <a:r>
              <a:rPr kumimoji="0" lang="en-US" sz="1700" dirty="0"/>
              <a:t>This "Tender Cost Summary Form" does not preclude the contractor from providing additional detailed costing.</a:t>
            </a:r>
          </a:p>
          <a:p>
            <a:pPr marL="709613" lvl="1" indent="-342900">
              <a:buFont typeface="+mj-lt"/>
              <a:buAutoNum type="arabicParenR"/>
            </a:pPr>
            <a:r>
              <a:rPr kumimoji="0" lang="en-US" sz="1700" dirty="0"/>
              <a:t>In addition to this "Tender Cost Summary Form"; a  </a:t>
            </a:r>
            <a:r>
              <a:rPr kumimoji="0" lang="en-US" sz="1700" b="1" dirty="0"/>
              <a:t>"Schedule of Rates" </a:t>
            </a:r>
            <a:r>
              <a:rPr kumimoji="0" lang="en-US" sz="1700" dirty="0"/>
              <a:t>can be requested for key elements to facilitate the change management of the project execution.</a:t>
            </a:r>
            <a:endParaRPr kumimoji="0" lang="en-HK" sz="1700" dirty="0"/>
          </a:p>
        </p:txBody>
      </p:sp>
    </p:spTree>
    <p:extLst>
      <p:ext uri="{BB962C8B-B14F-4D97-AF65-F5344CB8AC3E}">
        <p14:creationId xmlns:p14="http://schemas.microsoft.com/office/powerpoint/2010/main" val="1817470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B768B230-D828-40AE-8E7D-358BF7FB3F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4178435"/>
              </p:ext>
            </p:extLst>
          </p:nvPr>
        </p:nvGraphicFramePr>
        <p:xfrm>
          <a:off x="952500" y="1828800"/>
          <a:ext cx="2933700" cy="44030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08803">
                  <a:extLst>
                    <a:ext uri="{9D8B030D-6E8A-4147-A177-3AD203B41FA5}">
                      <a16:colId xmlns:a16="http://schemas.microsoft.com/office/drawing/2014/main" val="4067572081"/>
                    </a:ext>
                  </a:extLst>
                </a:gridCol>
                <a:gridCol w="1324897">
                  <a:extLst>
                    <a:ext uri="{9D8B030D-6E8A-4147-A177-3AD203B41FA5}">
                      <a16:colId xmlns:a16="http://schemas.microsoft.com/office/drawing/2014/main" val="1084105989"/>
                    </a:ext>
                  </a:extLst>
                </a:gridCol>
              </a:tblGrid>
              <a:tr h="173967">
                <a:tc>
                  <a:txBody>
                    <a:bodyPr/>
                    <a:lstStyle/>
                    <a:p>
                      <a:pPr algn="l" fontAlgn="b"/>
                      <a:r>
                        <a:rPr lang="en-HK" sz="1000" b="1" u="sng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Division</a:t>
                      </a:r>
                      <a:endParaRPr lang="en-HK" sz="1000" b="1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HK" sz="1000" b="1" i="0" u="sng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Cost</a:t>
                      </a:r>
                    </a:p>
                  </a:txBody>
                  <a:tcPr marL="3792" marR="3792" marT="3792" marB="0" anchor="b"/>
                </a:tc>
                <a:extLst>
                  <a:ext uri="{0D108BD9-81ED-4DB2-BD59-A6C34878D82A}">
                    <a16:rowId xmlns:a16="http://schemas.microsoft.com/office/drawing/2014/main" val="1048186940"/>
                  </a:ext>
                </a:extLst>
              </a:tr>
              <a:tr h="173967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General Requirements</a:t>
                      </a:r>
                      <a:endParaRPr lang="en-H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3020457693"/>
                  </a:ext>
                </a:extLst>
              </a:tr>
              <a:tr h="244944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Site Works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2009454321"/>
                  </a:ext>
                </a:extLst>
              </a:tr>
              <a:tr h="244944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Concrete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805286445"/>
                  </a:ext>
                </a:extLst>
              </a:tr>
              <a:tr h="173967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Masonry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3171657288"/>
                  </a:ext>
                </a:extLst>
              </a:tr>
              <a:tr h="244944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Metals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4113018114"/>
                  </a:ext>
                </a:extLst>
              </a:tr>
              <a:tr h="244944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Wood and Plastics</a:t>
                      </a:r>
                      <a:endParaRPr lang="en-H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1049519841"/>
                  </a:ext>
                </a:extLst>
              </a:tr>
              <a:tr h="250923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Thermal, Moisture Protection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2454835389"/>
                  </a:ext>
                </a:extLst>
              </a:tr>
              <a:tr h="173967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Doors and Windows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2617245538"/>
                  </a:ext>
                </a:extLst>
              </a:tr>
              <a:tr h="244944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Finishes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1251981244"/>
                  </a:ext>
                </a:extLst>
              </a:tr>
              <a:tr h="244944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Specialties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908220826"/>
                  </a:ext>
                </a:extLst>
              </a:tr>
              <a:tr h="244944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Equipment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3644208361"/>
                  </a:ext>
                </a:extLst>
              </a:tr>
              <a:tr h="173967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Furnishings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1674415013"/>
                  </a:ext>
                </a:extLst>
              </a:tr>
              <a:tr h="244944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Special Construction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2854058680"/>
                  </a:ext>
                </a:extLst>
              </a:tr>
              <a:tr h="173967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Conveying Systems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2484083715"/>
                  </a:ext>
                </a:extLst>
              </a:tr>
              <a:tr h="173967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Mechanical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2880622781"/>
                  </a:ext>
                </a:extLst>
              </a:tr>
              <a:tr h="244944">
                <a:tc>
                  <a:txBody>
                    <a:bodyPr/>
                    <a:lstStyle/>
                    <a:p>
                      <a:pPr algn="l" fontAlgn="t"/>
                      <a:r>
                        <a:rPr lang="en-HK" sz="10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Electrical</a:t>
                      </a:r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tc>
                  <a:txBody>
                    <a:bodyPr/>
                    <a:lstStyle/>
                    <a:p>
                      <a:pPr algn="l" fontAlgn="t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/>
                </a:tc>
                <a:extLst>
                  <a:ext uri="{0D108BD9-81ED-4DB2-BD59-A6C34878D82A}">
                    <a16:rowId xmlns:a16="http://schemas.microsoft.com/office/drawing/2014/main" val="112515006"/>
                  </a:ext>
                </a:extLst>
              </a:tr>
              <a:tr h="173967">
                <a:tc>
                  <a:txBody>
                    <a:bodyPr/>
                    <a:lstStyle/>
                    <a:p>
                      <a:pPr algn="l" fontAlgn="b"/>
                      <a:r>
                        <a:rPr lang="en-HK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Renovation</a:t>
                      </a:r>
                    </a:p>
                  </a:txBody>
                  <a:tcPr marL="3792" marR="3792" marT="379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 anchor="b"/>
                </a:tc>
                <a:extLst>
                  <a:ext uri="{0D108BD9-81ED-4DB2-BD59-A6C34878D82A}">
                    <a16:rowId xmlns:a16="http://schemas.microsoft.com/office/drawing/2014/main" val="2749320858"/>
                  </a:ext>
                </a:extLst>
              </a:tr>
              <a:tr h="173967">
                <a:tc>
                  <a:txBody>
                    <a:bodyPr/>
                    <a:lstStyle/>
                    <a:p>
                      <a:pPr algn="l" fontAlgn="b"/>
                      <a:r>
                        <a:rPr lang="en-HK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Other</a:t>
                      </a:r>
                    </a:p>
                  </a:txBody>
                  <a:tcPr marL="3792" marR="3792" marT="379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H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 anchor="b"/>
                </a:tc>
                <a:extLst>
                  <a:ext uri="{0D108BD9-81ED-4DB2-BD59-A6C34878D82A}">
                    <a16:rowId xmlns:a16="http://schemas.microsoft.com/office/drawing/2014/main" val="2485532501"/>
                  </a:ext>
                </a:extLst>
              </a:tr>
              <a:tr h="207916">
                <a:tc>
                  <a:txBody>
                    <a:bodyPr/>
                    <a:lstStyle/>
                    <a:p>
                      <a:pPr algn="l" fontAlgn="b"/>
                      <a:r>
                        <a:rPr lang="en-HK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 FINAL COST</a:t>
                      </a:r>
                    </a:p>
                  </a:txBody>
                  <a:tcPr marL="3792" marR="3792" marT="379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HK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 anchor="b"/>
                </a:tc>
                <a:extLst>
                  <a:ext uri="{0D108BD9-81ED-4DB2-BD59-A6C34878D82A}">
                    <a16:rowId xmlns:a16="http://schemas.microsoft.com/office/drawing/2014/main" val="3498613019"/>
                  </a:ext>
                </a:extLst>
              </a:tr>
              <a:tr h="173967">
                <a:tc>
                  <a:txBody>
                    <a:bodyPr/>
                    <a:lstStyle/>
                    <a:p>
                      <a:pPr algn="l" fontAlgn="b"/>
                      <a:endParaRPr lang="en-H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H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792" marR="3792" marT="3792" marB="0" anchor="b"/>
                </a:tc>
                <a:extLst>
                  <a:ext uri="{0D108BD9-81ED-4DB2-BD59-A6C34878D82A}">
                    <a16:rowId xmlns:a16="http://schemas.microsoft.com/office/drawing/2014/main" val="3933195397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DFA0C4B4-8CFE-4F11-A7C6-C4775326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124"/>
            <a:ext cx="6571060" cy="904875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Tender Cost Summary (Simplified)</a:t>
            </a:r>
            <a:br>
              <a:rPr lang="en-US" sz="3200" dirty="0"/>
            </a:br>
            <a:r>
              <a:rPr lang="en-US" sz="3200" dirty="0"/>
              <a:t>Sample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6B05AC-ECA4-47CD-B801-AB2BFAA7B14E}"/>
              </a:ext>
            </a:extLst>
          </p:cNvPr>
          <p:cNvSpPr txBox="1"/>
          <p:nvPr/>
        </p:nvSpPr>
        <p:spPr>
          <a:xfrm>
            <a:off x="4267200" y="1981200"/>
            <a:ext cx="27610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/>
              <a:t>This is just the cost summary page and does not preclude asking for further detail.</a:t>
            </a:r>
          </a:p>
        </p:txBody>
      </p:sp>
    </p:spTree>
    <p:extLst>
      <p:ext uri="{BB962C8B-B14F-4D97-AF65-F5344CB8AC3E}">
        <p14:creationId xmlns:p14="http://schemas.microsoft.com/office/powerpoint/2010/main" val="1200002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中庸">
  <a:themeElements>
    <a:clrScheme name="中庸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中庸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中庸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WB-HK 2017 PPT - Template - English.potx" id="{90AEC315-ACAE-4371-A2D4-2D485E229BF9}" vid="{B10244C2-6C02-4345-B3B4-40C082714C2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中庸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EWB-HK 2017 PPT - Template - English</Template>
  <TotalTime>3562</TotalTime>
  <Words>938</Words>
  <Application>Microsoft Office PowerPoint</Application>
  <PresentationFormat>On-screen Show (4:3)</PresentationFormat>
  <Paragraphs>259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Calibri</vt:lpstr>
      <vt:lpstr>Century Gothic</vt:lpstr>
      <vt:lpstr>Corbel</vt:lpstr>
      <vt:lpstr>Tw Cen MT</vt:lpstr>
      <vt:lpstr>Wingdings</vt:lpstr>
      <vt:lpstr>Wingdings 2</vt:lpstr>
      <vt:lpstr>中庸</vt:lpstr>
      <vt:lpstr>Microsoft Word Document</vt:lpstr>
      <vt:lpstr>Microsoft Word 97 - 2003 Document</vt:lpstr>
      <vt:lpstr>Microsoft Excel Worksheet</vt:lpstr>
      <vt:lpstr>PowerPoint Presentation</vt:lpstr>
      <vt:lpstr>Submission Philosophy</vt:lpstr>
      <vt:lpstr>Project Cycle</vt:lpstr>
      <vt:lpstr>Project Flow Chart Summary (Please refer to the EWB Partnership Guidelines for detail)</vt:lpstr>
      <vt:lpstr>Construction Index</vt:lpstr>
      <vt:lpstr>Design Process</vt:lpstr>
      <vt:lpstr>Construction Divisions (Proposed for use by EWB)</vt:lpstr>
      <vt:lpstr>Tendering and Construction Divisions</vt:lpstr>
      <vt:lpstr>Tender Cost Summary (Simplified) Sample</vt:lpstr>
      <vt:lpstr>Tender Document (Sample) AEA School</vt:lpstr>
      <vt:lpstr>Monitoring Process</vt:lpstr>
      <vt:lpstr>Next Steps</vt:lpstr>
    </vt:vector>
  </TitlesOfParts>
  <Company>Henderson User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Opusville</dc:creator>
  <cp:lastModifiedBy>Opuscity</cp:lastModifiedBy>
  <cp:revision>58</cp:revision>
  <cp:lastPrinted>2017-11-22T05:13:23Z</cp:lastPrinted>
  <dcterms:created xsi:type="dcterms:W3CDTF">2017-10-23T00:58:45Z</dcterms:created>
  <dcterms:modified xsi:type="dcterms:W3CDTF">2019-02-14T09:55:44Z</dcterms:modified>
</cp:coreProperties>
</file>